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30"/>
  </p:notesMasterIdLst>
  <p:sldIdLst>
    <p:sldId id="256" r:id="rId2"/>
    <p:sldId id="257" r:id="rId3"/>
    <p:sldId id="259" r:id="rId4"/>
    <p:sldId id="258" r:id="rId5"/>
    <p:sldId id="284" r:id="rId6"/>
    <p:sldId id="260" r:id="rId7"/>
    <p:sldId id="261" r:id="rId8"/>
    <p:sldId id="283" r:id="rId9"/>
    <p:sldId id="262" r:id="rId10"/>
    <p:sldId id="263" r:id="rId11"/>
    <p:sldId id="264" r:id="rId12"/>
    <p:sldId id="265" r:id="rId13"/>
    <p:sldId id="266" r:id="rId14"/>
    <p:sldId id="273" r:id="rId15"/>
    <p:sldId id="267" r:id="rId16"/>
    <p:sldId id="269" r:id="rId17"/>
    <p:sldId id="274" r:id="rId18"/>
    <p:sldId id="275" r:id="rId19"/>
    <p:sldId id="276" r:id="rId20"/>
    <p:sldId id="277" r:id="rId21"/>
    <p:sldId id="278" r:id="rId22"/>
    <p:sldId id="279" r:id="rId23"/>
    <p:sldId id="280" r:id="rId24"/>
    <p:sldId id="281" r:id="rId25"/>
    <p:sldId id="270" r:id="rId26"/>
    <p:sldId id="271" r:id="rId27"/>
    <p:sldId id="272" r:id="rId28"/>
    <p:sldId id="282" r:id="rId29"/>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122" d="100"/>
          <a:sy n="122" d="100"/>
        </p:scale>
        <p:origin x="84" y="11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b744aab93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b744aab93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795735e1aa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795735e1a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 </a:t>
            </a:r>
          </a:p>
        </p:txBody>
      </p:sp>
    </p:spTree>
    <p:extLst>
      <p:ext uri="{BB962C8B-B14F-4D97-AF65-F5344CB8AC3E}">
        <p14:creationId xmlns:p14="http://schemas.microsoft.com/office/powerpoint/2010/main" val="29289627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tiff"/></Relationships>
</file>

<file path=ppt/slides/_rels/slide10.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hyperlink" Target="https://www.linkedin.com/in/abolaji-shiwoku-6b08361a3/" TargetMode="External"/><Relationship Id="rId2" Type="http://schemas.openxmlformats.org/officeDocument/2006/relationships/hyperlink" Target="mailto:abolajishiwoku@yahoo.com" TargetMode="Externa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image" Target="../media/image4.tiff"/><Relationship Id="rId1" Type="http://schemas.openxmlformats.org/officeDocument/2006/relationships/slideLayout" Target="../slideLayouts/slideLayout3.xml"/><Relationship Id="rId5" Type="http://schemas.openxmlformats.org/officeDocument/2006/relationships/image" Target="../media/image7.tiff"/><Relationship Id="rId4" Type="http://schemas.openxmlformats.org/officeDocument/2006/relationships/image" Target="../media/image6.tif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9" name="Picture 8">
            <a:extLst>
              <a:ext uri="{FF2B5EF4-FFF2-40B4-BE49-F238E27FC236}">
                <a16:creationId xmlns:a16="http://schemas.microsoft.com/office/drawing/2014/main" id="{50AAB13D-5A1B-4996-8732-D627E0AF6C5A}"/>
              </a:ext>
            </a:extLst>
          </p:cNvPr>
          <p:cNvPicPr>
            <a:picLocks noChangeAspect="1"/>
          </p:cNvPicPr>
          <p:nvPr/>
        </p:nvPicPr>
        <p:blipFill>
          <a:blip r:embed="rId3">
            <a:alphaModFix amt="50000"/>
          </a:blip>
          <a:stretch>
            <a:fillRect/>
          </a:stretch>
        </p:blipFill>
        <p:spPr>
          <a:xfrm>
            <a:off x="4572000" y="138633"/>
            <a:ext cx="4563542" cy="4563542"/>
          </a:xfrm>
          <a:prstGeom prst="rect">
            <a:avLst/>
          </a:prstGeom>
          <a:ln>
            <a:noFill/>
          </a:ln>
          <a:effectLst>
            <a:softEdge rad="112500"/>
          </a:effectLst>
        </p:spPr>
      </p:pic>
      <p:pic>
        <p:nvPicPr>
          <p:cNvPr id="7" name="Picture 6">
            <a:extLst>
              <a:ext uri="{FF2B5EF4-FFF2-40B4-BE49-F238E27FC236}">
                <a16:creationId xmlns:a16="http://schemas.microsoft.com/office/drawing/2014/main" id="{F1F74389-6EB5-45D6-966F-A530638D5775}"/>
              </a:ext>
            </a:extLst>
          </p:cNvPr>
          <p:cNvPicPr>
            <a:picLocks noChangeAspect="1"/>
          </p:cNvPicPr>
          <p:nvPr/>
        </p:nvPicPr>
        <p:blipFill>
          <a:blip r:embed="rId4">
            <a:alphaModFix amt="50000"/>
          </a:blip>
          <a:stretch>
            <a:fillRect/>
          </a:stretch>
        </p:blipFill>
        <p:spPr>
          <a:xfrm>
            <a:off x="0" y="130175"/>
            <a:ext cx="4572000" cy="4572000"/>
          </a:xfrm>
          <a:prstGeom prst="rect">
            <a:avLst/>
          </a:prstGeom>
          <a:ln>
            <a:noFill/>
          </a:ln>
          <a:effectLst>
            <a:softEdge rad="112500"/>
          </a:effectLst>
        </p:spPr>
      </p:pic>
      <p:sp>
        <p:nvSpPr>
          <p:cNvPr id="54" name="Google Shape;54;p13"/>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dirty="0"/>
              <a:t>Image Classification using Pixel Generated Features</a:t>
            </a:r>
            <a:endParaRPr dirty="0"/>
          </a:p>
        </p:txBody>
      </p:sp>
      <p:sp>
        <p:nvSpPr>
          <p:cNvPr id="55" name="Google Shape;55;p13"/>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dirty="0">
                <a:solidFill>
                  <a:schemeClr val="tx1"/>
                </a:solidFill>
              </a:rPr>
              <a:t>By Abolaji Shiwoku</a:t>
            </a:r>
            <a:endParaRPr dirty="0">
              <a:solidFill>
                <a:schemeClr val="tx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ext, whiteboard&#10;&#10;Description automatically generated">
            <a:extLst>
              <a:ext uri="{FF2B5EF4-FFF2-40B4-BE49-F238E27FC236}">
                <a16:creationId xmlns:a16="http://schemas.microsoft.com/office/drawing/2014/main" id="{A7BCB724-32E4-4171-ADBA-2C35604E6D75}"/>
              </a:ext>
            </a:extLst>
          </p:cNvPr>
          <p:cNvPicPr>
            <a:picLocks noChangeAspect="1"/>
          </p:cNvPicPr>
          <p:nvPr/>
        </p:nvPicPr>
        <p:blipFill>
          <a:blip r:embed="rId2"/>
          <a:stretch>
            <a:fillRect/>
          </a:stretch>
        </p:blipFill>
        <p:spPr>
          <a:xfrm>
            <a:off x="2629255" y="0"/>
            <a:ext cx="4811347" cy="5143500"/>
          </a:xfrm>
          <a:prstGeom prst="rect">
            <a:avLst/>
          </a:prstGeom>
        </p:spPr>
      </p:pic>
      <p:sp>
        <p:nvSpPr>
          <p:cNvPr id="2" name="TextBox 1">
            <a:extLst>
              <a:ext uri="{FF2B5EF4-FFF2-40B4-BE49-F238E27FC236}">
                <a16:creationId xmlns:a16="http://schemas.microsoft.com/office/drawing/2014/main" id="{76E5A828-09B5-4F1B-8941-E40E3988754B}"/>
              </a:ext>
            </a:extLst>
          </p:cNvPr>
          <p:cNvSpPr txBox="1"/>
          <p:nvPr/>
        </p:nvSpPr>
        <p:spPr>
          <a:xfrm>
            <a:off x="219456" y="788997"/>
            <a:ext cx="2110958" cy="738664"/>
          </a:xfrm>
          <a:prstGeom prst="rect">
            <a:avLst/>
          </a:prstGeom>
          <a:noFill/>
        </p:spPr>
        <p:txBody>
          <a:bodyPr wrap="square" rtlCol="0">
            <a:spAutoFit/>
          </a:bodyPr>
          <a:lstStyle/>
          <a:p>
            <a:r>
              <a:rPr lang="en-US" dirty="0"/>
              <a:t>Illustration explaining the approach of the “soft binning” technique</a:t>
            </a:r>
          </a:p>
        </p:txBody>
      </p:sp>
    </p:spTree>
    <p:extLst>
      <p:ext uri="{BB962C8B-B14F-4D97-AF65-F5344CB8AC3E}">
        <p14:creationId xmlns:p14="http://schemas.microsoft.com/office/powerpoint/2010/main" val="99925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950714-E941-4B15-BAE3-C64DBED9BFE1}"/>
              </a:ext>
            </a:extLst>
          </p:cNvPr>
          <p:cNvSpPr>
            <a:spLocks noGrp="1"/>
          </p:cNvSpPr>
          <p:nvPr>
            <p:ph type="title"/>
          </p:nvPr>
        </p:nvSpPr>
        <p:spPr/>
        <p:txBody>
          <a:bodyPr>
            <a:normAutofit fontScale="90000"/>
          </a:bodyPr>
          <a:lstStyle/>
          <a:p>
            <a:r>
              <a:rPr lang="en-US" dirty="0"/>
              <a:t>Model Fitting</a:t>
            </a:r>
          </a:p>
        </p:txBody>
      </p:sp>
      <p:sp>
        <p:nvSpPr>
          <p:cNvPr id="3" name="Text Placeholder 2">
            <a:extLst>
              <a:ext uri="{FF2B5EF4-FFF2-40B4-BE49-F238E27FC236}">
                <a16:creationId xmlns:a16="http://schemas.microsoft.com/office/drawing/2014/main" id="{F4F8258C-C2C5-4FFF-96B2-618286290CD2}"/>
              </a:ext>
            </a:extLst>
          </p:cNvPr>
          <p:cNvSpPr>
            <a:spLocks noGrp="1"/>
          </p:cNvSpPr>
          <p:nvPr>
            <p:ph type="body" idx="1"/>
          </p:nvPr>
        </p:nvSpPr>
        <p:spPr/>
        <p:txBody>
          <a:bodyPr/>
          <a:lstStyle/>
          <a:p>
            <a:pPr marL="114300" indent="0">
              <a:buNone/>
            </a:pPr>
            <a:r>
              <a:rPr lang="en-US" dirty="0"/>
              <a:t>Once the features have been generated, the next step was to fit a ML model to learn the difference between the generated features. </a:t>
            </a:r>
          </a:p>
          <a:p>
            <a:pPr marL="114300" indent="0">
              <a:buNone/>
            </a:pPr>
            <a:endParaRPr lang="en-US" dirty="0"/>
          </a:p>
          <a:p>
            <a:pPr marL="114300" indent="0">
              <a:buNone/>
            </a:pPr>
            <a:r>
              <a:rPr lang="en-US" dirty="0"/>
              <a:t>The models that were chosen were </a:t>
            </a:r>
            <a:r>
              <a:rPr lang="en-US" b="1" dirty="0"/>
              <a:t>Logistic Regression </a:t>
            </a:r>
            <a:r>
              <a:rPr lang="en-US" dirty="0"/>
              <a:t>and </a:t>
            </a:r>
            <a:r>
              <a:rPr lang="en-US" b="1" dirty="0"/>
              <a:t>SVM (Support Vector Machine)</a:t>
            </a:r>
            <a:r>
              <a:rPr lang="en-US" dirty="0"/>
              <a:t>. </a:t>
            </a:r>
          </a:p>
          <a:p>
            <a:pPr marL="114300" indent="0">
              <a:buNone/>
            </a:pPr>
            <a:endParaRPr lang="en-US" dirty="0"/>
          </a:p>
          <a:p>
            <a:pPr marL="114300" indent="0">
              <a:buNone/>
            </a:pPr>
            <a:r>
              <a:rPr lang="en-US" dirty="0"/>
              <a:t>To handle the class imbalance, model will utilize </a:t>
            </a:r>
            <a:r>
              <a:rPr lang="en-US" b="1" dirty="0"/>
              <a:t>class weights </a:t>
            </a:r>
            <a:r>
              <a:rPr lang="en-US" dirty="0"/>
              <a:t>and </a:t>
            </a:r>
            <a:r>
              <a:rPr lang="en-US" b="1" dirty="0"/>
              <a:t>SMOTE analysis</a:t>
            </a:r>
            <a:r>
              <a:rPr lang="en-US" dirty="0"/>
              <a:t>. </a:t>
            </a:r>
          </a:p>
        </p:txBody>
      </p:sp>
    </p:spTree>
    <p:extLst>
      <p:ext uri="{BB962C8B-B14F-4D97-AF65-F5344CB8AC3E}">
        <p14:creationId xmlns:p14="http://schemas.microsoft.com/office/powerpoint/2010/main" val="9499775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4FD241-BA3B-4982-B767-3C060976C6D1}"/>
              </a:ext>
            </a:extLst>
          </p:cNvPr>
          <p:cNvSpPr>
            <a:spLocks noGrp="1"/>
          </p:cNvSpPr>
          <p:nvPr>
            <p:ph type="title"/>
          </p:nvPr>
        </p:nvSpPr>
        <p:spPr/>
        <p:txBody>
          <a:bodyPr>
            <a:noAutofit/>
          </a:bodyPr>
          <a:lstStyle/>
          <a:p>
            <a:r>
              <a:rPr lang="en-US" sz="2300" dirty="0"/>
              <a:t>Model #1 – Logistic Model w/ class weights (2 largest classes) </a:t>
            </a:r>
          </a:p>
        </p:txBody>
      </p:sp>
      <p:sp>
        <p:nvSpPr>
          <p:cNvPr id="3" name="Text Placeholder 2">
            <a:extLst>
              <a:ext uri="{FF2B5EF4-FFF2-40B4-BE49-F238E27FC236}">
                <a16:creationId xmlns:a16="http://schemas.microsoft.com/office/drawing/2014/main" id="{0253F8D1-3199-41CC-B389-69A8402FE3EB}"/>
              </a:ext>
            </a:extLst>
          </p:cNvPr>
          <p:cNvSpPr>
            <a:spLocks noGrp="1"/>
          </p:cNvSpPr>
          <p:nvPr>
            <p:ph type="body" idx="1"/>
          </p:nvPr>
        </p:nvSpPr>
        <p:spPr/>
        <p:txBody>
          <a:bodyPr/>
          <a:lstStyle/>
          <a:p>
            <a:r>
              <a:rPr lang="en-US" dirty="0"/>
              <a:t>Classification report for the </a:t>
            </a:r>
            <a:r>
              <a:rPr lang="en-US" b="1" dirty="0"/>
              <a:t>Logistic Regression </a:t>
            </a:r>
            <a:r>
              <a:rPr lang="en-US" dirty="0"/>
              <a:t>model shows good precision for the majority class (labeled 1), but poor precision for the minority class. This is to be expected: if the model decided to label an observation =1, it could </a:t>
            </a:r>
          </a:p>
        </p:txBody>
      </p:sp>
      <p:pic>
        <p:nvPicPr>
          <p:cNvPr id="5" name="Picture 4" descr="A picture containing graphical user interface&#10;&#10;Description automatically generated">
            <a:extLst>
              <a:ext uri="{FF2B5EF4-FFF2-40B4-BE49-F238E27FC236}">
                <a16:creationId xmlns:a16="http://schemas.microsoft.com/office/drawing/2014/main" id="{B9CE1D8B-1973-4ECF-B796-C2E05756AC5D}"/>
              </a:ext>
            </a:extLst>
          </p:cNvPr>
          <p:cNvPicPr>
            <a:picLocks noChangeAspect="1"/>
          </p:cNvPicPr>
          <p:nvPr/>
        </p:nvPicPr>
        <p:blipFill>
          <a:blip r:embed="rId2"/>
          <a:stretch>
            <a:fillRect/>
          </a:stretch>
        </p:blipFill>
        <p:spPr>
          <a:xfrm>
            <a:off x="363461" y="2768702"/>
            <a:ext cx="8312577" cy="1657435"/>
          </a:xfrm>
          <a:prstGeom prst="rect">
            <a:avLst/>
          </a:prstGeom>
        </p:spPr>
      </p:pic>
    </p:spTree>
    <p:extLst>
      <p:ext uri="{BB962C8B-B14F-4D97-AF65-F5344CB8AC3E}">
        <p14:creationId xmlns:p14="http://schemas.microsoft.com/office/powerpoint/2010/main" val="14149330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26C3B3-6A26-49AB-8A02-5C8E7FE8C9B5}"/>
              </a:ext>
            </a:extLst>
          </p:cNvPr>
          <p:cNvSpPr>
            <a:spLocks noGrp="1"/>
          </p:cNvSpPr>
          <p:nvPr>
            <p:ph type="title"/>
          </p:nvPr>
        </p:nvSpPr>
        <p:spPr/>
        <p:txBody>
          <a:bodyPr>
            <a:normAutofit fontScale="90000"/>
          </a:bodyPr>
          <a:lstStyle/>
          <a:p>
            <a:r>
              <a:rPr lang="en-US" dirty="0"/>
              <a:t>Model #1 – Results </a:t>
            </a:r>
          </a:p>
        </p:txBody>
      </p:sp>
      <p:sp>
        <p:nvSpPr>
          <p:cNvPr id="3" name="Text Placeholder 2">
            <a:extLst>
              <a:ext uri="{FF2B5EF4-FFF2-40B4-BE49-F238E27FC236}">
                <a16:creationId xmlns:a16="http://schemas.microsoft.com/office/drawing/2014/main" id="{E50C0EAE-49FA-4616-B630-CB3E40C9736D}"/>
              </a:ext>
            </a:extLst>
          </p:cNvPr>
          <p:cNvSpPr>
            <a:spLocks noGrp="1"/>
          </p:cNvSpPr>
          <p:nvPr>
            <p:ph type="body" idx="1"/>
          </p:nvPr>
        </p:nvSpPr>
        <p:spPr>
          <a:xfrm>
            <a:off x="311700" y="1152475"/>
            <a:ext cx="8520600" cy="3889788"/>
          </a:xfrm>
        </p:spPr>
        <p:txBody>
          <a:bodyPr>
            <a:normAutofit/>
          </a:bodyPr>
          <a:lstStyle/>
          <a:p>
            <a:endParaRPr lang="en-US" dirty="0"/>
          </a:p>
          <a:p>
            <a:endParaRPr lang="en-US" dirty="0"/>
          </a:p>
          <a:p>
            <a:endParaRPr lang="en-US" dirty="0"/>
          </a:p>
          <a:p>
            <a:endParaRPr lang="en-US" dirty="0"/>
          </a:p>
          <a:p>
            <a:endParaRPr lang="en-US" dirty="0"/>
          </a:p>
          <a:p>
            <a:endParaRPr lang="en-US" dirty="0"/>
          </a:p>
          <a:p>
            <a:pPr marL="114300" indent="0">
              <a:buNone/>
            </a:pPr>
            <a:r>
              <a:rPr lang="en-US" dirty="0"/>
              <a:t>Because of the poor results of the first attempt at model fitting (</a:t>
            </a:r>
            <a:r>
              <a:rPr lang="en-US" b="1" dirty="0"/>
              <a:t>both test and training accuracy score </a:t>
            </a:r>
            <a:r>
              <a:rPr lang="en-US" b="1" dirty="0">
                <a:sym typeface="Symbol" panose="05050102010706020507" pitchFamily="18" charset="2"/>
              </a:rPr>
              <a:t> 60%; signs of model underfitting data)</a:t>
            </a:r>
            <a:endParaRPr lang="en-US" dirty="0">
              <a:sym typeface="Symbol" panose="05050102010706020507" pitchFamily="18" charset="2"/>
            </a:endParaRPr>
          </a:p>
          <a:p>
            <a:pPr marL="114300" indent="0">
              <a:buNone/>
            </a:pPr>
            <a:endParaRPr lang="en-US" dirty="0">
              <a:sym typeface="Symbol" panose="05050102010706020507" pitchFamily="18" charset="2"/>
            </a:endParaRPr>
          </a:p>
        </p:txBody>
      </p:sp>
      <p:pic>
        <p:nvPicPr>
          <p:cNvPr id="5" name="Picture 4" descr="Graphical user interface, text, application&#10;&#10;Description automatically generated">
            <a:extLst>
              <a:ext uri="{FF2B5EF4-FFF2-40B4-BE49-F238E27FC236}">
                <a16:creationId xmlns:a16="http://schemas.microsoft.com/office/drawing/2014/main" id="{6E3064A0-CE8E-405A-8A5A-73FD4978A149}"/>
              </a:ext>
            </a:extLst>
          </p:cNvPr>
          <p:cNvPicPr>
            <a:picLocks noChangeAspect="1"/>
          </p:cNvPicPr>
          <p:nvPr/>
        </p:nvPicPr>
        <p:blipFill>
          <a:blip r:embed="rId2"/>
          <a:stretch>
            <a:fillRect/>
          </a:stretch>
        </p:blipFill>
        <p:spPr>
          <a:xfrm>
            <a:off x="353935" y="1152475"/>
            <a:ext cx="8331628" cy="1676486"/>
          </a:xfrm>
          <a:prstGeom prst="rect">
            <a:avLst/>
          </a:prstGeom>
        </p:spPr>
      </p:pic>
    </p:spTree>
    <p:extLst>
      <p:ext uri="{BB962C8B-B14F-4D97-AF65-F5344CB8AC3E}">
        <p14:creationId xmlns:p14="http://schemas.microsoft.com/office/powerpoint/2010/main" val="42487807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2E0D83-B69D-43C4-BF5C-00DA1D5FDF20}"/>
              </a:ext>
            </a:extLst>
          </p:cNvPr>
          <p:cNvSpPr>
            <a:spLocks noGrp="1"/>
          </p:cNvSpPr>
          <p:nvPr>
            <p:ph type="title"/>
          </p:nvPr>
        </p:nvSpPr>
        <p:spPr/>
        <p:txBody>
          <a:bodyPr>
            <a:normAutofit fontScale="90000"/>
          </a:bodyPr>
          <a:lstStyle/>
          <a:p>
            <a:r>
              <a:rPr lang="en-US" dirty="0"/>
              <a:t>Model #2 – SVM(Support Vector Machines) w/ weights</a:t>
            </a:r>
          </a:p>
        </p:txBody>
      </p:sp>
      <p:sp>
        <p:nvSpPr>
          <p:cNvPr id="3" name="Text Placeholder 2">
            <a:extLst>
              <a:ext uri="{FF2B5EF4-FFF2-40B4-BE49-F238E27FC236}">
                <a16:creationId xmlns:a16="http://schemas.microsoft.com/office/drawing/2014/main" id="{76964829-D7E4-4CBE-8894-BBA9E5F53543}"/>
              </a:ext>
            </a:extLst>
          </p:cNvPr>
          <p:cNvSpPr>
            <a:spLocks noGrp="1"/>
          </p:cNvSpPr>
          <p:nvPr>
            <p:ph type="body" idx="1"/>
          </p:nvPr>
        </p:nvSpPr>
        <p:spPr/>
        <p:txBody>
          <a:bodyPr/>
          <a:lstStyle/>
          <a:p>
            <a:pPr marL="114300" indent="0">
              <a:buNone/>
            </a:pPr>
            <a:endParaRPr lang="en-US" dirty="0"/>
          </a:p>
          <a:p>
            <a:pPr marL="114300" indent="0">
              <a:buNone/>
            </a:pPr>
            <a:endParaRPr lang="en-US" dirty="0"/>
          </a:p>
          <a:p>
            <a:pPr marL="114300" indent="0">
              <a:buNone/>
            </a:pPr>
            <a:endParaRPr lang="en-US" dirty="0"/>
          </a:p>
          <a:p>
            <a:pPr marL="114300" indent="0" algn="ctr">
              <a:buNone/>
            </a:pPr>
            <a:r>
              <a:rPr lang="en-US" sz="2000" dirty="0"/>
              <a:t>A more robust model, Support Vector Machine, was chosen to improve the performance of the Logistic Regression Model. SVMs can find high order differentials between the classes. </a:t>
            </a:r>
          </a:p>
        </p:txBody>
      </p:sp>
    </p:spTree>
    <p:extLst>
      <p:ext uri="{BB962C8B-B14F-4D97-AF65-F5344CB8AC3E}">
        <p14:creationId xmlns:p14="http://schemas.microsoft.com/office/powerpoint/2010/main" val="16813415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71C2B-A05B-4C2E-B2DE-657A08477563}"/>
              </a:ext>
            </a:extLst>
          </p:cNvPr>
          <p:cNvSpPr>
            <a:spLocks noGrp="1"/>
          </p:cNvSpPr>
          <p:nvPr>
            <p:ph type="title"/>
          </p:nvPr>
        </p:nvSpPr>
        <p:spPr>
          <a:xfrm>
            <a:off x="311700" y="256920"/>
            <a:ext cx="8520600" cy="572700"/>
          </a:xfrm>
        </p:spPr>
        <p:txBody>
          <a:bodyPr>
            <a:normAutofit fontScale="90000"/>
          </a:bodyPr>
          <a:lstStyle/>
          <a:p>
            <a:r>
              <a:rPr lang="en-US" dirty="0"/>
              <a:t>Model #2 Results</a:t>
            </a:r>
          </a:p>
        </p:txBody>
      </p:sp>
      <p:sp>
        <p:nvSpPr>
          <p:cNvPr id="3" name="Text Placeholder 2">
            <a:extLst>
              <a:ext uri="{FF2B5EF4-FFF2-40B4-BE49-F238E27FC236}">
                <a16:creationId xmlns:a16="http://schemas.microsoft.com/office/drawing/2014/main" id="{E1398926-AA9E-48C5-A325-FE7F6BEAC626}"/>
              </a:ext>
            </a:extLst>
          </p:cNvPr>
          <p:cNvSpPr>
            <a:spLocks noGrp="1"/>
          </p:cNvSpPr>
          <p:nvPr>
            <p:ph type="body" idx="1"/>
          </p:nvPr>
        </p:nvSpPr>
        <p:spPr>
          <a:xfrm>
            <a:off x="311700" y="863550"/>
            <a:ext cx="8520600" cy="3416400"/>
          </a:xfrm>
        </p:spPr>
        <p:txBody>
          <a:bodyPr/>
          <a:lstStyle/>
          <a:p>
            <a:pPr marL="114300" indent="0">
              <a:buNone/>
            </a:pPr>
            <a:r>
              <a:rPr lang="en-US" sz="1600" dirty="0"/>
              <a:t>The accuracy scores of the first and second models are quite similar, but the confusion matrix tells a different story.</a:t>
            </a:r>
          </a:p>
          <a:p>
            <a:pPr marL="114300" indent="0">
              <a:buNone/>
            </a:pPr>
            <a:r>
              <a:rPr lang="en-US" dirty="0"/>
              <a:t>    </a:t>
            </a:r>
            <a:r>
              <a:rPr lang="en-US" sz="1600" dirty="0"/>
              <a:t>(Logistic Regression)                                             (Support Vector Model)</a:t>
            </a:r>
          </a:p>
        </p:txBody>
      </p:sp>
      <p:pic>
        <p:nvPicPr>
          <p:cNvPr id="5" name="Picture 4" descr="Chart, treemap chart&#10;&#10;Description automatically generated">
            <a:extLst>
              <a:ext uri="{FF2B5EF4-FFF2-40B4-BE49-F238E27FC236}">
                <a16:creationId xmlns:a16="http://schemas.microsoft.com/office/drawing/2014/main" id="{367EC560-E303-43DA-9F99-98907323EFDD}"/>
              </a:ext>
            </a:extLst>
          </p:cNvPr>
          <p:cNvPicPr>
            <a:picLocks noChangeAspect="1"/>
          </p:cNvPicPr>
          <p:nvPr/>
        </p:nvPicPr>
        <p:blipFill>
          <a:blip r:embed="rId2"/>
          <a:stretch>
            <a:fillRect/>
          </a:stretch>
        </p:blipFill>
        <p:spPr>
          <a:xfrm>
            <a:off x="191955" y="1821031"/>
            <a:ext cx="3653752" cy="3322469"/>
          </a:xfrm>
          <a:prstGeom prst="rect">
            <a:avLst/>
          </a:prstGeom>
        </p:spPr>
      </p:pic>
      <p:pic>
        <p:nvPicPr>
          <p:cNvPr id="7" name="Picture 6" descr="Graphical user interface&#10;&#10;Description automatically generated">
            <a:extLst>
              <a:ext uri="{FF2B5EF4-FFF2-40B4-BE49-F238E27FC236}">
                <a16:creationId xmlns:a16="http://schemas.microsoft.com/office/drawing/2014/main" id="{25ACD9C1-18A2-479A-B148-13ADC1E29858}"/>
              </a:ext>
            </a:extLst>
          </p:cNvPr>
          <p:cNvPicPr>
            <a:picLocks noChangeAspect="1"/>
          </p:cNvPicPr>
          <p:nvPr/>
        </p:nvPicPr>
        <p:blipFill>
          <a:blip r:embed="rId3"/>
          <a:stretch>
            <a:fillRect/>
          </a:stretch>
        </p:blipFill>
        <p:spPr>
          <a:xfrm>
            <a:off x="4723272" y="1821032"/>
            <a:ext cx="3506389" cy="3207514"/>
          </a:xfrm>
          <a:prstGeom prst="rect">
            <a:avLst/>
          </a:prstGeom>
        </p:spPr>
      </p:pic>
    </p:spTree>
    <p:extLst>
      <p:ext uri="{BB962C8B-B14F-4D97-AF65-F5344CB8AC3E}">
        <p14:creationId xmlns:p14="http://schemas.microsoft.com/office/powerpoint/2010/main" val="15735896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4DEC69-C302-4745-B452-6660E6B872CE}"/>
              </a:ext>
            </a:extLst>
          </p:cNvPr>
          <p:cNvSpPr>
            <a:spLocks noGrp="1"/>
          </p:cNvSpPr>
          <p:nvPr>
            <p:ph type="title"/>
          </p:nvPr>
        </p:nvSpPr>
        <p:spPr/>
        <p:txBody>
          <a:bodyPr>
            <a:normAutofit fontScale="90000"/>
          </a:bodyPr>
          <a:lstStyle/>
          <a:p>
            <a:r>
              <a:rPr lang="en-US" dirty="0"/>
              <a:t>Model #3 – Logistic Regression w/SMOTE analysis</a:t>
            </a:r>
          </a:p>
        </p:txBody>
      </p:sp>
      <p:sp>
        <p:nvSpPr>
          <p:cNvPr id="3" name="Text Placeholder 2">
            <a:extLst>
              <a:ext uri="{FF2B5EF4-FFF2-40B4-BE49-F238E27FC236}">
                <a16:creationId xmlns:a16="http://schemas.microsoft.com/office/drawing/2014/main" id="{BCA8325A-799A-41C4-8888-5996C395A7D1}"/>
              </a:ext>
            </a:extLst>
          </p:cNvPr>
          <p:cNvSpPr>
            <a:spLocks noGrp="1"/>
          </p:cNvSpPr>
          <p:nvPr>
            <p:ph type="body" idx="1"/>
          </p:nvPr>
        </p:nvSpPr>
        <p:spPr/>
        <p:txBody>
          <a:bodyPr/>
          <a:lstStyle/>
          <a:p>
            <a:pPr marL="114300" indent="0">
              <a:buNone/>
            </a:pPr>
            <a:r>
              <a:rPr lang="en-US" dirty="0"/>
              <a:t>Results have shown that assigning weights does not have a profound effect on teaching the model to handle severe class imbalance.  </a:t>
            </a:r>
          </a:p>
          <a:p>
            <a:pPr marL="114300" indent="0">
              <a:buNone/>
            </a:pPr>
            <a:endParaRPr lang="en-US" dirty="0"/>
          </a:p>
          <a:p>
            <a:pPr marL="114300" indent="0">
              <a:buNone/>
            </a:pPr>
            <a:r>
              <a:rPr lang="en-US" dirty="0"/>
              <a:t>Model will now be retrained, now with data balanced using </a:t>
            </a:r>
            <a:r>
              <a:rPr lang="en-US" b="1" dirty="0"/>
              <a:t>SMOTE (Synthetic Minority Over-sampling Technique). </a:t>
            </a:r>
            <a:r>
              <a:rPr lang="en-US" dirty="0"/>
              <a:t>This technique utilizes a Naïve Bayes approach to generate samples for the minority class. </a:t>
            </a:r>
          </a:p>
          <a:p>
            <a:pPr marL="114300" indent="0">
              <a:buNone/>
            </a:pPr>
            <a:endParaRPr lang="en-US" b="1" dirty="0"/>
          </a:p>
          <a:p>
            <a:pPr marL="114300" indent="0">
              <a:buNone/>
            </a:pPr>
            <a:r>
              <a:rPr lang="en-US" dirty="0"/>
              <a:t>We apply the approach to the </a:t>
            </a:r>
            <a:r>
              <a:rPr lang="en-US" b="1" dirty="0"/>
              <a:t>training set only </a:t>
            </a:r>
            <a:r>
              <a:rPr lang="en-US" dirty="0"/>
              <a:t>– we want to make sure the generated data performs accurate predictions on real data. </a:t>
            </a:r>
          </a:p>
        </p:txBody>
      </p:sp>
    </p:spTree>
    <p:extLst>
      <p:ext uri="{BB962C8B-B14F-4D97-AF65-F5344CB8AC3E}">
        <p14:creationId xmlns:p14="http://schemas.microsoft.com/office/powerpoint/2010/main" val="37870419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5E8078-0B8F-4836-9017-46A084B4F9F1}"/>
              </a:ext>
            </a:extLst>
          </p:cNvPr>
          <p:cNvSpPr>
            <a:spLocks noGrp="1"/>
          </p:cNvSpPr>
          <p:nvPr>
            <p:ph type="title"/>
          </p:nvPr>
        </p:nvSpPr>
        <p:spPr/>
        <p:txBody>
          <a:bodyPr>
            <a:normAutofit fontScale="90000"/>
          </a:bodyPr>
          <a:lstStyle/>
          <a:p>
            <a:r>
              <a:rPr lang="en-US" dirty="0"/>
              <a:t>Model #3 Results </a:t>
            </a:r>
          </a:p>
        </p:txBody>
      </p:sp>
      <p:sp>
        <p:nvSpPr>
          <p:cNvPr id="3" name="Text Placeholder 2">
            <a:extLst>
              <a:ext uri="{FF2B5EF4-FFF2-40B4-BE49-F238E27FC236}">
                <a16:creationId xmlns:a16="http://schemas.microsoft.com/office/drawing/2014/main" id="{22E65DC3-D7FC-4A60-A530-B8C0CABA8A63}"/>
              </a:ext>
            </a:extLst>
          </p:cNvPr>
          <p:cNvSpPr>
            <a:spLocks noGrp="1"/>
          </p:cNvSpPr>
          <p:nvPr>
            <p:ph type="body" idx="1"/>
          </p:nvPr>
        </p:nvSpPr>
        <p:spPr/>
        <p:txBody>
          <a:bodyPr/>
          <a:lstStyle/>
          <a:p>
            <a:pPr marL="114300" indent="0">
              <a:buNone/>
            </a:pPr>
            <a:r>
              <a:rPr lang="en-US" dirty="0"/>
              <a:t>The results are promising- training the model using a full dataset dramatically improved the predictions of the minority set. There is room for strong improvement. </a:t>
            </a:r>
          </a:p>
          <a:p>
            <a:pPr marL="114300" indent="0">
              <a:buNone/>
            </a:pPr>
            <a:endParaRPr lang="en-US" dirty="0"/>
          </a:p>
          <a:p>
            <a:pPr marL="114300" indent="0">
              <a:buNone/>
            </a:pPr>
            <a:endParaRPr lang="en-US" dirty="0"/>
          </a:p>
          <a:p>
            <a:pPr marL="114300" indent="0">
              <a:buNone/>
            </a:pPr>
            <a:endParaRPr lang="en-US" dirty="0"/>
          </a:p>
          <a:p>
            <a:pPr marL="114300" indent="0">
              <a:buNone/>
            </a:pPr>
            <a:endParaRPr lang="en-US" dirty="0"/>
          </a:p>
          <a:p>
            <a:pPr marL="114300" indent="0">
              <a:buNone/>
            </a:pPr>
            <a:r>
              <a:rPr lang="en-US" dirty="0"/>
              <a:t>Next model will look to include more classes to introduce more variety into the model's features. </a:t>
            </a:r>
          </a:p>
        </p:txBody>
      </p:sp>
      <p:pic>
        <p:nvPicPr>
          <p:cNvPr id="5" name="Picture 4" descr="Table&#10;&#10;Description automatically generated">
            <a:extLst>
              <a:ext uri="{FF2B5EF4-FFF2-40B4-BE49-F238E27FC236}">
                <a16:creationId xmlns:a16="http://schemas.microsoft.com/office/drawing/2014/main" id="{92B7C01B-FEE8-4CD2-8EF1-05314F32AE5C}"/>
              </a:ext>
            </a:extLst>
          </p:cNvPr>
          <p:cNvPicPr>
            <a:picLocks noChangeAspect="1"/>
          </p:cNvPicPr>
          <p:nvPr/>
        </p:nvPicPr>
        <p:blipFill>
          <a:blip r:embed="rId2"/>
          <a:stretch>
            <a:fillRect/>
          </a:stretch>
        </p:blipFill>
        <p:spPr>
          <a:xfrm>
            <a:off x="2003293" y="2238343"/>
            <a:ext cx="5137414" cy="1244664"/>
          </a:xfrm>
          <a:prstGeom prst="rect">
            <a:avLst/>
          </a:prstGeom>
        </p:spPr>
      </p:pic>
    </p:spTree>
    <p:extLst>
      <p:ext uri="{BB962C8B-B14F-4D97-AF65-F5344CB8AC3E}">
        <p14:creationId xmlns:p14="http://schemas.microsoft.com/office/powerpoint/2010/main" val="34137862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94BD0E-448F-48DD-BDE8-CA2E8A581E15}"/>
              </a:ext>
            </a:extLst>
          </p:cNvPr>
          <p:cNvSpPr>
            <a:spLocks noGrp="1"/>
          </p:cNvSpPr>
          <p:nvPr>
            <p:ph type="title"/>
          </p:nvPr>
        </p:nvSpPr>
        <p:spPr/>
        <p:txBody>
          <a:bodyPr>
            <a:normAutofit/>
          </a:bodyPr>
          <a:lstStyle/>
          <a:p>
            <a:r>
              <a:rPr lang="en-US" sz="2200" dirty="0"/>
              <a:t>Model #4 – Model (Logistic Regression/SVM) with top 3 classes</a:t>
            </a:r>
          </a:p>
        </p:txBody>
      </p:sp>
      <p:sp>
        <p:nvSpPr>
          <p:cNvPr id="3" name="Text Placeholder 2">
            <a:extLst>
              <a:ext uri="{FF2B5EF4-FFF2-40B4-BE49-F238E27FC236}">
                <a16:creationId xmlns:a16="http://schemas.microsoft.com/office/drawing/2014/main" id="{5DEA7FEC-D228-4C51-94F5-1AD1F6A385D9}"/>
              </a:ext>
            </a:extLst>
          </p:cNvPr>
          <p:cNvSpPr>
            <a:spLocks noGrp="1"/>
          </p:cNvSpPr>
          <p:nvPr>
            <p:ph type="body" idx="1"/>
          </p:nvPr>
        </p:nvSpPr>
        <p:spPr/>
        <p:txBody>
          <a:bodyPr/>
          <a:lstStyle/>
          <a:p>
            <a:pPr marL="114300" indent="0" algn="ctr">
              <a:buNone/>
            </a:pPr>
            <a:endParaRPr lang="en-US" dirty="0"/>
          </a:p>
          <a:p>
            <a:pPr marL="114300" indent="0" algn="ctr">
              <a:buNone/>
            </a:pPr>
            <a:endParaRPr lang="en-US" dirty="0"/>
          </a:p>
          <a:p>
            <a:pPr marL="114300" indent="0" algn="ctr">
              <a:buNone/>
            </a:pPr>
            <a:endParaRPr lang="en-US" dirty="0"/>
          </a:p>
          <a:p>
            <a:pPr marL="114300" indent="0" algn="ctr">
              <a:buNone/>
            </a:pPr>
            <a:endParaRPr lang="en-US" dirty="0"/>
          </a:p>
          <a:p>
            <a:pPr marL="114300" indent="0" algn="ctr">
              <a:buNone/>
            </a:pPr>
            <a:r>
              <a:rPr lang="en-US" dirty="0"/>
              <a:t>The next model includes the top 3 classes in the data. These results were based on no class rebalancing from applying class weights or SMOTE analysis. </a:t>
            </a:r>
          </a:p>
          <a:p>
            <a:pPr marL="114300" indent="0" algn="ctr">
              <a:buNone/>
            </a:pPr>
            <a:r>
              <a:rPr lang="en-US" dirty="0"/>
              <a:t> </a:t>
            </a:r>
          </a:p>
        </p:txBody>
      </p:sp>
    </p:spTree>
    <p:extLst>
      <p:ext uri="{BB962C8B-B14F-4D97-AF65-F5344CB8AC3E}">
        <p14:creationId xmlns:p14="http://schemas.microsoft.com/office/powerpoint/2010/main" val="56712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able&#10;&#10;Description automatically generated">
            <a:extLst>
              <a:ext uri="{FF2B5EF4-FFF2-40B4-BE49-F238E27FC236}">
                <a16:creationId xmlns:a16="http://schemas.microsoft.com/office/drawing/2014/main" id="{9A394E25-0066-4728-814C-07D00A1D7991}"/>
              </a:ext>
            </a:extLst>
          </p:cNvPr>
          <p:cNvPicPr>
            <a:picLocks noChangeAspect="1"/>
          </p:cNvPicPr>
          <p:nvPr/>
        </p:nvPicPr>
        <p:blipFill>
          <a:blip r:embed="rId2"/>
          <a:stretch>
            <a:fillRect/>
          </a:stretch>
        </p:blipFill>
        <p:spPr>
          <a:xfrm>
            <a:off x="355309" y="1918605"/>
            <a:ext cx="4702374" cy="1529987"/>
          </a:xfrm>
          <a:prstGeom prst="rect">
            <a:avLst/>
          </a:prstGeom>
        </p:spPr>
      </p:pic>
      <p:pic>
        <p:nvPicPr>
          <p:cNvPr id="8" name="Picture 7" descr="A picture containing text, screenshot, receipt&#10;&#10;Description automatically generated">
            <a:extLst>
              <a:ext uri="{FF2B5EF4-FFF2-40B4-BE49-F238E27FC236}">
                <a16:creationId xmlns:a16="http://schemas.microsoft.com/office/drawing/2014/main" id="{DFA7A284-CA5C-48FA-B3D6-90D39DF9C95F}"/>
              </a:ext>
            </a:extLst>
          </p:cNvPr>
          <p:cNvPicPr>
            <a:picLocks noChangeAspect="1"/>
          </p:cNvPicPr>
          <p:nvPr/>
        </p:nvPicPr>
        <p:blipFill>
          <a:blip r:embed="rId3"/>
          <a:stretch>
            <a:fillRect/>
          </a:stretch>
        </p:blipFill>
        <p:spPr>
          <a:xfrm>
            <a:off x="235131" y="419012"/>
            <a:ext cx="5213618" cy="1466925"/>
          </a:xfrm>
          <a:prstGeom prst="rect">
            <a:avLst/>
          </a:prstGeom>
        </p:spPr>
      </p:pic>
      <p:pic>
        <p:nvPicPr>
          <p:cNvPr id="10" name="Picture 9" descr="Table&#10;&#10;Description automatically generated">
            <a:extLst>
              <a:ext uri="{FF2B5EF4-FFF2-40B4-BE49-F238E27FC236}">
                <a16:creationId xmlns:a16="http://schemas.microsoft.com/office/drawing/2014/main" id="{4FE320FD-660A-476F-B44F-2C4179EC0376}"/>
              </a:ext>
            </a:extLst>
          </p:cNvPr>
          <p:cNvPicPr>
            <a:picLocks noChangeAspect="1"/>
          </p:cNvPicPr>
          <p:nvPr/>
        </p:nvPicPr>
        <p:blipFill>
          <a:blip r:embed="rId4"/>
          <a:stretch>
            <a:fillRect/>
          </a:stretch>
        </p:blipFill>
        <p:spPr>
          <a:xfrm>
            <a:off x="487057" y="3393728"/>
            <a:ext cx="4438878" cy="1466925"/>
          </a:xfrm>
          <a:prstGeom prst="rect">
            <a:avLst/>
          </a:prstGeom>
        </p:spPr>
      </p:pic>
      <p:sp>
        <p:nvSpPr>
          <p:cNvPr id="11" name="TextBox 10">
            <a:extLst>
              <a:ext uri="{FF2B5EF4-FFF2-40B4-BE49-F238E27FC236}">
                <a16:creationId xmlns:a16="http://schemas.microsoft.com/office/drawing/2014/main" id="{20B12462-133F-40AC-AB20-4EEEC8F19D46}"/>
              </a:ext>
            </a:extLst>
          </p:cNvPr>
          <p:cNvSpPr txBox="1"/>
          <p:nvPr/>
        </p:nvSpPr>
        <p:spPr>
          <a:xfrm>
            <a:off x="6149993" y="674043"/>
            <a:ext cx="2440142" cy="523220"/>
          </a:xfrm>
          <a:prstGeom prst="rect">
            <a:avLst/>
          </a:prstGeom>
          <a:noFill/>
        </p:spPr>
        <p:txBody>
          <a:bodyPr wrap="square" rtlCol="0">
            <a:spAutoFit/>
          </a:bodyPr>
          <a:lstStyle/>
          <a:p>
            <a:r>
              <a:rPr lang="en-US" dirty="0"/>
              <a:t>Classification Report from Logistic Model </a:t>
            </a:r>
          </a:p>
        </p:txBody>
      </p:sp>
      <p:sp>
        <p:nvSpPr>
          <p:cNvPr id="12" name="TextBox 11">
            <a:extLst>
              <a:ext uri="{FF2B5EF4-FFF2-40B4-BE49-F238E27FC236}">
                <a16:creationId xmlns:a16="http://schemas.microsoft.com/office/drawing/2014/main" id="{3A9163FA-59BB-4F42-A0EF-27CBFFA54A6B}"/>
              </a:ext>
            </a:extLst>
          </p:cNvPr>
          <p:cNvSpPr txBox="1"/>
          <p:nvPr/>
        </p:nvSpPr>
        <p:spPr>
          <a:xfrm>
            <a:off x="6082066" y="2140968"/>
            <a:ext cx="2706625" cy="523220"/>
          </a:xfrm>
          <a:prstGeom prst="rect">
            <a:avLst/>
          </a:prstGeom>
          <a:noFill/>
        </p:spPr>
        <p:txBody>
          <a:bodyPr wrap="square" rtlCol="0">
            <a:spAutoFit/>
          </a:bodyPr>
          <a:lstStyle/>
          <a:p>
            <a:r>
              <a:rPr lang="en-US" dirty="0"/>
              <a:t>Classification report from Support Vector Machine model </a:t>
            </a:r>
          </a:p>
        </p:txBody>
      </p:sp>
      <p:sp>
        <p:nvSpPr>
          <p:cNvPr id="13" name="TextBox 12">
            <a:extLst>
              <a:ext uri="{FF2B5EF4-FFF2-40B4-BE49-F238E27FC236}">
                <a16:creationId xmlns:a16="http://schemas.microsoft.com/office/drawing/2014/main" id="{B94CBF76-D75D-4BDC-8EB2-2F0C8C28CBA7}"/>
              </a:ext>
            </a:extLst>
          </p:cNvPr>
          <p:cNvSpPr txBox="1"/>
          <p:nvPr/>
        </p:nvSpPr>
        <p:spPr>
          <a:xfrm>
            <a:off x="6149993" y="3670955"/>
            <a:ext cx="2638698" cy="954107"/>
          </a:xfrm>
          <a:prstGeom prst="rect">
            <a:avLst/>
          </a:prstGeom>
          <a:noFill/>
        </p:spPr>
        <p:txBody>
          <a:bodyPr wrap="square" rtlCol="0">
            <a:spAutoFit/>
          </a:bodyPr>
          <a:lstStyle/>
          <a:p>
            <a:r>
              <a:rPr lang="en-US" dirty="0"/>
              <a:t>Classification Report from Support Vector Machine but dataset is balanced using SMOTE </a:t>
            </a:r>
          </a:p>
        </p:txBody>
      </p:sp>
    </p:spTree>
    <p:extLst>
      <p:ext uri="{BB962C8B-B14F-4D97-AF65-F5344CB8AC3E}">
        <p14:creationId xmlns:p14="http://schemas.microsoft.com/office/powerpoint/2010/main" val="19649428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Background of Image Classification in Medical Images</a:t>
            </a:r>
            <a:endParaRPr dirty="0"/>
          </a:p>
        </p:txBody>
      </p:sp>
      <p:sp>
        <p:nvSpPr>
          <p:cNvPr id="61" name="Google Shape;61;p14"/>
          <p:cNvSpPr txBox="1">
            <a:spLocks noGrp="1"/>
          </p:cNvSpPr>
          <p:nvPr>
            <p:ph type="body" idx="1"/>
          </p:nvPr>
        </p:nvSpPr>
        <p:spPr>
          <a:xfrm>
            <a:off x="311700" y="964369"/>
            <a:ext cx="8520600" cy="3774835"/>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sz="1600" dirty="0"/>
              <a:t>Google AI (Using AI to classify diabetic retinopathy in India)</a:t>
            </a:r>
            <a:endParaRPr sz="1600" dirty="0"/>
          </a:p>
          <a:p>
            <a:pPr marL="914400" lvl="1" indent="-304800" algn="l" rtl="0">
              <a:spcBef>
                <a:spcPts val="0"/>
              </a:spcBef>
              <a:spcAft>
                <a:spcPts val="0"/>
              </a:spcAft>
              <a:buSzPts val="1200"/>
              <a:buChar char="❏"/>
            </a:pPr>
            <a:r>
              <a:rPr lang="en" sz="1200" dirty="0"/>
              <a:t>Millions of people who suffer from diabetes will develop diabetic retinopathy, which can lead to blindness if not diagnosed in the early stages.</a:t>
            </a:r>
            <a:endParaRPr sz="1200" dirty="0"/>
          </a:p>
          <a:p>
            <a:pPr marL="914400" lvl="1" indent="-304800" algn="l" rtl="0">
              <a:spcBef>
                <a:spcPts val="0"/>
              </a:spcBef>
              <a:spcAft>
                <a:spcPts val="0"/>
              </a:spcAft>
              <a:buSzPts val="1200"/>
              <a:buChar char="❏"/>
            </a:pPr>
            <a:r>
              <a:rPr lang="en" sz="1200" dirty="0"/>
              <a:t>Due to India’s large rural population, many don’t have access to regular optometrist visits, which can lead to more expensive corrective measures. </a:t>
            </a:r>
            <a:endParaRPr sz="1200" dirty="0"/>
          </a:p>
          <a:p>
            <a:pPr marL="914400" lvl="1" indent="-304800" algn="l" rtl="0">
              <a:spcBef>
                <a:spcPts val="0"/>
              </a:spcBef>
              <a:spcAft>
                <a:spcPts val="0"/>
              </a:spcAft>
              <a:buSzPts val="1200"/>
              <a:buChar char="❏"/>
            </a:pPr>
            <a:r>
              <a:rPr lang="en" sz="1200" dirty="0"/>
              <a:t>Google AI decided to build a medical aide called ARDA (Automated Retinal Disease Assessment) utilizing supervised </a:t>
            </a:r>
            <a:r>
              <a:rPr lang="en-US" sz="1200" dirty="0"/>
              <a:t>machine </a:t>
            </a:r>
            <a:r>
              <a:rPr lang="en" sz="1200" dirty="0"/>
              <a:t>learning to identif</a:t>
            </a:r>
            <a:r>
              <a:rPr lang="en-US" sz="1200" dirty="0"/>
              <a:t>y features of diabetic retinopathy, such as retinal scarring, and tumors.</a:t>
            </a:r>
            <a:endParaRPr lang="en" sz="1200" dirty="0"/>
          </a:p>
          <a:p>
            <a:pPr lvl="1" indent="-304800">
              <a:buSzPts val="1200"/>
              <a:buChar char="❏"/>
            </a:pPr>
            <a:r>
              <a:rPr lang="en-US" sz="1200" dirty="0"/>
              <a:t>Software utilizes over 1 million retinal scans that have been labeled by ophthalmologists to assign retinal scans score ranging from 0-5, which specify the severity of the eye damage.</a:t>
            </a:r>
          </a:p>
          <a:p>
            <a:pPr marL="438150" indent="-285750">
              <a:buSzPts val="1200"/>
              <a:buFont typeface="Wingdings" panose="05000000000000000000" pitchFamily="2" charset="2"/>
              <a:buChar char="q"/>
            </a:pPr>
            <a:r>
              <a:rPr lang="en-US" sz="1600" dirty="0"/>
              <a:t>Diagnose Covid-19 using X-rays </a:t>
            </a:r>
          </a:p>
          <a:p>
            <a:pPr marL="895350" lvl="1" indent="-285750">
              <a:buSzPts val="1200"/>
              <a:buFont typeface="Wingdings" panose="05000000000000000000" pitchFamily="2" charset="2"/>
              <a:buChar char="q"/>
            </a:pPr>
            <a:r>
              <a:rPr lang="en-US" sz="1200" dirty="0"/>
              <a:t>	A research team published an academic paper showing how they constructed a model to diagnose whether supplied X-rays displayed signs of </a:t>
            </a:r>
            <a:r>
              <a:rPr lang="en-US" sz="1200" dirty="0" err="1"/>
              <a:t>covid</a:t>
            </a:r>
            <a:r>
              <a:rPr lang="en-US" sz="1200" dirty="0"/>
              <a:t> induced pneumonia. </a:t>
            </a:r>
          </a:p>
          <a:p>
            <a:pPr marL="895350" lvl="1" indent="-285750">
              <a:buSzPts val="1200"/>
              <a:buFont typeface="Wingdings" panose="05000000000000000000" pitchFamily="2" charset="2"/>
              <a:buChar char="q"/>
            </a:pPr>
            <a:r>
              <a:rPr lang="en-US" sz="1200" dirty="0"/>
              <a:t>The model was trained on 1113 images of chest x-rays showing </a:t>
            </a:r>
            <a:r>
              <a:rPr lang="en-US" sz="1200" dirty="0" err="1"/>
              <a:t>covid</a:t>
            </a:r>
            <a:r>
              <a:rPr lang="en-US" sz="1200" dirty="0"/>
              <a:t> pneumonia, regular pneumonia, and no pneumonia. </a:t>
            </a:r>
          </a:p>
          <a:p>
            <a:pPr marL="895350" lvl="1" indent="-285750">
              <a:buSzPts val="1200"/>
              <a:buFont typeface="Wingdings" panose="05000000000000000000" pitchFamily="2" charset="2"/>
              <a:buChar char="q"/>
            </a:pPr>
            <a:r>
              <a:rPr lang="en-US" sz="1200" dirty="0"/>
              <a:t>Model has been utilized in hospitals across the globe to help doctors quickly diagnose patients during rush patient intake. </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243498-475A-4C63-BF87-CC0C4A0C111A}"/>
              </a:ext>
            </a:extLst>
          </p:cNvPr>
          <p:cNvSpPr>
            <a:spLocks noGrp="1"/>
          </p:cNvSpPr>
          <p:nvPr>
            <p:ph type="title"/>
          </p:nvPr>
        </p:nvSpPr>
        <p:spPr/>
        <p:txBody>
          <a:bodyPr>
            <a:normAutofit fontScale="90000"/>
          </a:bodyPr>
          <a:lstStyle/>
          <a:p>
            <a:r>
              <a:rPr lang="en-US" dirty="0"/>
              <a:t>Model #4 Results </a:t>
            </a:r>
          </a:p>
        </p:txBody>
      </p:sp>
      <p:sp>
        <p:nvSpPr>
          <p:cNvPr id="3" name="Text Placeholder 2">
            <a:extLst>
              <a:ext uri="{FF2B5EF4-FFF2-40B4-BE49-F238E27FC236}">
                <a16:creationId xmlns:a16="http://schemas.microsoft.com/office/drawing/2014/main" id="{EEA4DCAE-18A2-499C-A2E8-9AC7F0BE70C2}"/>
              </a:ext>
            </a:extLst>
          </p:cNvPr>
          <p:cNvSpPr>
            <a:spLocks noGrp="1"/>
          </p:cNvSpPr>
          <p:nvPr>
            <p:ph type="body" idx="1"/>
          </p:nvPr>
        </p:nvSpPr>
        <p:spPr/>
        <p:txBody>
          <a:bodyPr/>
          <a:lstStyle/>
          <a:p>
            <a:pPr marL="114300" indent="0">
              <a:buNone/>
            </a:pPr>
            <a:r>
              <a:rPr lang="en-US" dirty="0"/>
              <a:t>The classification reports still show that the performance of the Logistic Regression and the Support Vector Machine models are quite similar, perhaps with the Support Vector Machine model having better recall (better confidence in models’ correct predictions), the results seems to surprisingly drop with the use of SMOTE analysis.  </a:t>
            </a:r>
          </a:p>
        </p:txBody>
      </p:sp>
    </p:spTree>
    <p:extLst>
      <p:ext uri="{BB962C8B-B14F-4D97-AF65-F5344CB8AC3E}">
        <p14:creationId xmlns:p14="http://schemas.microsoft.com/office/powerpoint/2010/main" val="35231353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59E4B-26BD-47BB-8D83-F64DB3BB7BBD}"/>
              </a:ext>
            </a:extLst>
          </p:cNvPr>
          <p:cNvSpPr>
            <a:spLocks noGrp="1"/>
          </p:cNvSpPr>
          <p:nvPr>
            <p:ph type="title"/>
          </p:nvPr>
        </p:nvSpPr>
        <p:spPr/>
        <p:txBody>
          <a:bodyPr>
            <a:normAutofit/>
          </a:bodyPr>
          <a:lstStyle/>
          <a:p>
            <a:r>
              <a:rPr lang="en-US" sz="2300" dirty="0"/>
              <a:t>Fitting model with soft binning applied to all 3 color channels</a:t>
            </a:r>
          </a:p>
        </p:txBody>
      </p:sp>
      <p:sp>
        <p:nvSpPr>
          <p:cNvPr id="3" name="Text Placeholder 2">
            <a:extLst>
              <a:ext uri="{FF2B5EF4-FFF2-40B4-BE49-F238E27FC236}">
                <a16:creationId xmlns:a16="http://schemas.microsoft.com/office/drawing/2014/main" id="{DC3C8BF3-875D-4ED6-8105-B3433BC34B3F}"/>
              </a:ext>
            </a:extLst>
          </p:cNvPr>
          <p:cNvSpPr>
            <a:spLocks noGrp="1"/>
          </p:cNvSpPr>
          <p:nvPr>
            <p:ph type="body" idx="1"/>
          </p:nvPr>
        </p:nvSpPr>
        <p:spPr/>
        <p:txBody>
          <a:bodyPr/>
          <a:lstStyle/>
          <a:p>
            <a:pPr marL="114300" indent="0">
              <a:buNone/>
            </a:pPr>
            <a:r>
              <a:rPr lang="en-US" dirty="0"/>
              <a:t>With further examination of the images, a hypothesis was born: </a:t>
            </a:r>
            <a:r>
              <a:rPr lang="en-US" b="1" dirty="0"/>
              <a:t>What if widening the scope of looking at more than just intensity values, but looking at the colors of the image will help possibly finding defining features of the dataset? </a:t>
            </a:r>
          </a:p>
        </p:txBody>
      </p:sp>
    </p:spTree>
    <p:extLst>
      <p:ext uri="{BB962C8B-B14F-4D97-AF65-F5344CB8AC3E}">
        <p14:creationId xmlns:p14="http://schemas.microsoft.com/office/powerpoint/2010/main" val="1030870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797A28-C6A6-457C-82FA-2CB093A652A0}"/>
              </a:ext>
            </a:extLst>
          </p:cNvPr>
          <p:cNvSpPr>
            <a:spLocks noGrp="1"/>
          </p:cNvSpPr>
          <p:nvPr>
            <p:ph type="title"/>
          </p:nvPr>
        </p:nvSpPr>
        <p:spPr/>
        <p:txBody>
          <a:bodyPr>
            <a:normAutofit fontScale="90000"/>
          </a:bodyPr>
          <a:lstStyle/>
          <a:p>
            <a:r>
              <a:rPr lang="en-US" dirty="0"/>
              <a:t>Model #6 – Using all 3 color channels to classify images</a:t>
            </a:r>
          </a:p>
        </p:txBody>
      </p:sp>
      <p:sp>
        <p:nvSpPr>
          <p:cNvPr id="3" name="Text Placeholder 2">
            <a:extLst>
              <a:ext uri="{FF2B5EF4-FFF2-40B4-BE49-F238E27FC236}">
                <a16:creationId xmlns:a16="http://schemas.microsoft.com/office/drawing/2014/main" id="{FECB0862-CF79-4BAB-AA18-F3C4231A7460}"/>
              </a:ext>
            </a:extLst>
          </p:cNvPr>
          <p:cNvSpPr>
            <a:spLocks noGrp="1"/>
          </p:cNvSpPr>
          <p:nvPr>
            <p:ph type="body" idx="1"/>
          </p:nvPr>
        </p:nvSpPr>
        <p:spPr/>
        <p:txBody>
          <a:bodyPr/>
          <a:lstStyle/>
          <a:p>
            <a:pPr marL="114300" indent="0">
              <a:buNone/>
            </a:pPr>
            <a:r>
              <a:rPr lang="en-US" dirty="0"/>
              <a:t>The same types of models (Logistic Regression and SVM) were utilized using all 3 color channels. The complete dataset now contained 18 features, an increase from the original 6 features.</a:t>
            </a:r>
          </a:p>
        </p:txBody>
      </p:sp>
    </p:spTree>
    <p:extLst>
      <p:ext uri="{BB962C8B-B14F-4D97-AF65-F5344CB8AC3E}">
        <p14:creationId xmlns:p14="http://schemas.microsoft.com/office/powerpoint/2010/main" val="6721372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B4F1C4-DD94-4FF3-AD17-7CD973B04E4C}"/>
              </a:ext>
            </a:extLst>
          </p:cNvPr>
          <p:cNvSpPr>
            <a:spLocks noGrp="1"/>
          </p:cNvSpPr>
          <p:nvPr>
            <p:ph type="title"/>
          </p:nvPr>
        </p:nvSpPr>
        <p:spPr/>
        <p:txBody>
          <a:bodyPr>
            <a:normAutofit fontScale="90000"/>
          </a:bodyPr>
          <a:lstStyle/>
          <a:p>
            <a:r>
              <a:rPr lang="en-US" dirty="0"/>
              <a:t>Model #6 results </a:t>
            </a:r>
          </a:p>
        </p:txBody>
      </p:sp>
      <p:sp>
        <p:nvSpPr>
          <p:cNvPr id="3" name="Text Placeholder 2">
            <a:extLst>
              <a:ext uri="{FF2B5EF4-FFF2-40B4-BE49-F238E27FC236}">
                <a16:creationId xmlns:a16="http://schemas.microsoft.com/office/drawing/2014/main" id="{B0DFBC99-E7EE-4B3D-842F-77DA1FFAD1AC}"/>
              </a:ext>
            </a:extLst>
          </p:cNvPr>
          <p:cNvSpPr>
            <a:spLocks noGrp="1"/>
          </p:cNvSpPr>
          <p:nvPr>
            <p:ph type="body" idx="1"/>
          </p:nvPr>
        </p:nvSpPr>
        <p:spPr/>
        <p:txBody>
          <a:bodyPr/>
          <a:lstStyle/>
          <a:p>
            <a:pPr marL="114300" indent="0">
              <a:buNone/>
            </a:pPr>
            <a:endParaRPr lang="en-US" dirty="0"/>
          </a:p>
          <a:p>
            <a:pPr marL="114300" indent="0">
              <a:buNone/>
            </a:pPr>
            <a:endParaRPr lang="en-US" dirty="0"/>
          </a:p>
          <a:p>
            <a:pPr marL="114300" indent="0">
              <a:buNone/>
            </a:pPr>
            <a:endParaRPr lang="en-US" dirty="0"/>
          </a:p>
          <a:p>
            <a:pPr marL="114300" indent="0">
              <a:buNone/>
            </a:pPr>
            <a:endParaRPr lang="en-US" dirty="0"/>
          </a:p>
          <a:p>
            <a:pPr marL="114300" indent="0">
              <a:buNone/>
            </a:pPr>
            <a:endParaRPr lang="en-US" dirty="0"/>
          </a:p>
          <a:p>
            <a:pPr marL="114300" indent="0">
              <a:buNone/>
            </a:pPr>
            <a:r>
              <a:rPr lang="en-US" dirty="0"/>
              <a:t>The results are promising: the implementation of the color channels has improved the model’s predictions of the minority class. The best results(shown above) was with the Logistic Regression model. </a:t>
            </a:r>
          </a:p>
          <a:p>
            <a:pPr marL="114300" indent="0">
              <a:buNone/>
            </a:pPr>
            <a:endParaRPr lang="en-US" dirty="0"/>
          </a:p>
          <a:p>
            <a:pPr marL="114300" indent="0">
              <a:buNone/>
            </a:pPr>
            <a:endParaRPr lang="en-US" dirty="0"/>
          </a:p>
          <a:p>
            <a:pPr marL="114300" indent="0">
              <a:buNone/>
            </a:pPr>
            <a:endParaRPr lang="en-US" dirty="0"/>
          </a:p>
          <a:p>
            <a:pPr marL="114300" indent="0">
              <a:buNone/>
            </a:pPr>
            <a:endParaRPr lang="en-US" dirty="0"/>
          </a:p>
          <a:p>
            <a:pPr marL="114300" indent="0">
              <a:buNone/>
            </a:pPr>
            <a:endParaRPr lang="en-US" dirty="0"/>
          </a:p>
          <a:p>
            <a:pPr marL="114300" indent="0">
              <a:buNone/>
            </a:pPr>
            <a:endParaRPr lang="en-US" dirty="0"/>
          </a:p>
        </p:txBody>
      </p:sp>
      <p:pic>
        <p:nvPicPr>
          <p:cNvPr id="5" name="Picture 4" descr="Table&#10;&#10;Description automatically generated">
            <a:extLst>
              <a:ext uri="{FF2B5EF4-FFF2-40B4-BE49-F238E27FC236}">
                <a16:creationId xmlns:a16="http://schemas.microsoft.com/office/drawing/2014/main" id="{B0EAA851-9AB4-4EF8-84BE-EC0C8DFA7019}"/>
              </a:ext>
            </a:extLst>
          </p:cNvPr>
          <p:cNvPicPr>
            <a:picLocks noChangeAspect="1"/>
          </p:cNvPicPr>
          <p:nvPr/>
        </p:nvPicPr>
        <p:blipFill>
          <a:blip r:embed="rId2"/>
          <a:stretch>
            <a:fillRect/>
          </a:stretch>
        </p:blipFill>
        <p:spPr>
          <a:xfrm>
            <a:off x="501812" y="1243345"/>
            <a:ext cx="6426530" cy="1517728"/>
          </a:xfrm>
          <a:prstGeom prst="rect">
            <a:avLst/>
          </a:prstGeom>
        </p:spPr>
      </p:pic>
    </p:spTree>
    <p:extLst>
      <p:ext uri="{BB962C8B-B14F-4D97-AF65-F5344CB8AC3E}">
        <p14:creationId xmlns:p14="http://schemas.microsoft.com/office/powerpoint/2010/main" val="6696326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E1BB5E-466C-4995-9321-A531E77785D2}"/>
              </a:ext>
            </a:extLst>
          </p:cNvPr>
          <p:cNvSpPr>
            <a:spLocks noGrp="1"/>
          </p:cNvSpPr>
          <p:nvPr>
            <p:ph type="title"/>
          </p:nvPr>
        </p:nvSpPr>
        <p:spPr/>
        <p:txBody>
          <a:bodyPr>
            <a:normAutofit fontScale="90000"/>
          </a:bodyPr>
          <a:lstStyle/>
          <a:p>
            <a:r>
              <a:rPr lang="en-US" dirty="0"/>
              <a:t>Model #6 (3 classes)</a:t>
            </a:r>
          </a:p>
        </p:txBody>
      </p:sp>
      <p:sp>
        <p:nvSpPr>
          <p:cNvPr id="3" name="Text Placeholder 2">
            <a:extLst>
              <a:ext uri="{FF2B5EF4-FFF2-40B4-BE49-F238E27FC236}">
                <a16:creationId xmlns:a16="http://schemas.microsoft.com/office/drawing/2014/main" id="{BE4B40B4-33EC-4462-B2FE-4678B534EE47}"/>
              </a:ext>
            </a:extLst>
          </p:cNvPr>
          <p:cNvSpPr>
            <a:spLocks noGrp="1"/>
          </p:cNvSpPr>
          <p:nvPr>
            <p:ph type="body" idx="1"/>
          </p:nvPr>
        </p:nvSpPr>
        <p:spPr/>
        <p:txBody>
          <a:bodyPr/>
          <a:lstStyle/>
          <a:p>
            <a:pPr marL="114300" indent="0">
              <a:buNone/>
            </a:pPr>
            <a:r>
              <a:rPr lang="en-US" dirty="0"/>
              <a:t>Implementing SMOTE analysis on the 3 largest classes yielded impressive results as well </a:t>
            </a:r>
          </a:p>
          <a:p>
            <a:pPr marL="114300" indent="0">
              <a:buNone/>
            </a:pPr>
            <a:endParaRPr lang="en-US" dirty="0"/>
          </a:p>
          <a:p>
            <a:pPr marL="114300" indent="0">
              <a:buNone/>
            </a:pPr>
            <a:endParaRPr lang="en-US" dirty="0"/>
          </a:p>
          <a:p>
            <a:pPr marL="114300" indent="0">
              <a:buNone/>
            </a:pPr>
            <a:endParaRPr lang="en-US" dirty="0"/>
          </a:p>
          <a:p>
            <a:pPr marL="114300" indent="0">
              <a:buNone/>
            </a:pPr>
            <a:endParaRPr lang="en-US" dirty="0"/>
          </a:p>
          <a:p>
            <a:pPr marL="114300" indent="0">
              <a:buNone/>
            </a:pPr>
            <a:endParaRPr lang="en-US" dirty="0"/>
          </a:p>
          <a:p>
            <a:pPr marL="114300" indent="0">
              <a:buNone/>
            </a:pPr>
            <a:endParaRPr lang="en-US" dirty="0"/>
          </a:p>
          <a:p>
            <a:pPr marL="114300" indent="0">
              <a:buNone/>
            </a:pPr>
            <a:r>
              <a:rPr lang="en-US" dirty="0"/>
              <a:t>The models shows that I can handle predictions with the 3 largest classes rather well. </a:t>
            </a:r>
          </a:p>
          <a:p>
            <a:pPr marL="114300" indent="0">
              <a:buNone/>
            </a:pPr>
            <a:endParaRPr lang="en-US" dirty="0"/>
          </a:p>
        </p:txBody>
      </p:sp>
      <p:pic>
        <p:nvPicPr>
          <p:cNvPr id="5" name="Picture 4" descr="Table&#10;&#10;Description automatically generated">
            <a:extLst>
              <a:ext uri="{FF2B5EF4-FFF2-40B4-BE49-F238E27FC236}">
                <a16:creationId xmlns:a16="http://schemas.microsoft.com/office/drawing/2014/main" id="{EE33A64F-4628-4636-9E1C-88B772DE36B8}"/>
              </a:ext>
            </a:extLst>
          </p:cNvPr>
          <p:cNvPicPr>
            <a:picLocks noChangeAspect="1"/>
          </p:cNvPicPr>
          <p:nvPr/>
        </p:nvPicPr>
        <p:blipFill>
          <a:blip r:embed="rId2"/>
          <a:stretch>
            <a:fillRect/>
          </a:stretch>
        </p:blipFill>
        <p:spPr>
          <a:xfrm>
            <a:off x="514605" y="1883386"/>
            <a:ext cx="4896102" cy="1606633"/>
          </a:xfrm>
          <a:prstGeom prst="rect">
            <a:avLst/>
          </a:prstGeom>
        </p:spPr>
      </p:pic>
    </p:spTree>
    <p:extLst>
      <p:ext uri="{BB962C8B-B14F-4D97-AF65-F5344CB8AC3E}">
        <p14:creationId xmlns:p14="http://schemas.microsoft.com/office/powerpoint/2010/main" val="3283930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0C0BF8-9D5B-4765-BD50-D6734FE09C16}"/>
              </a:ext>
            </a:extLst>
          </p:cNvPr>
          <p:cNvSpPr>
            <a:spLocks noGrp="1"/>
          </p:cNvSpPr>
          <p:nvPr>
            <p:ph type="title"/>
          </p:nvPr>
        </p:nvSpPr>
        <p:spPr/>
        <p:txBody>
          <a:bodyPr>
            <a:normAutofit fontScale="90000"/>
          </a:bodyPr>
          <a:lstStyle/>
          <a:p>
            <a:r>
              <a:rPr lang="en-US" dirty="0"/>
              <a:t>Model of Full Dataset (18k images)</a:t>
            </a:r>
          </a:p>
        </p:txBody>
      </p:sp>
      <p:sp>
        <p:nvSpPr>
          <p:cNvPr id="3" name="Text Placeholder 2">
            <a:extLst>
              <a:ext uri="{FF2B5EF4-FFF2-40B4-BE49-F238E27FC236}">
                <a16:creationId xmlns:a16="http://schemas.microsoft.com/office/drawing/2014/main" id="{60382B32-7C35-4266-972A-2BF22703B93E}"/>
              </a:ext>
            </a:extLst>
          </p:cNvPr>
          <p:cNvSpPr>
            <a:spLocks noGrp="1"/>
          </p:cNvSpPr>
          <p:nvPr>
            <p:ph type="body" idx="1"/>
          </p:nvPr>
        </p:nvSpPr>
        <p:spPr/>
        <p:txBody>
          <a:bodyPr/>
          <a:lstStyle/>
          <a:p>
            <a:pPr marL="114300" indent="0">
              <a:buNone/>
            </a:pPr>
            <a:r>
              <a:rPr lang="en-US" dirty="0"/>
              <a:t>The results of the model when given all 15 classes is quite poor, but that is expected as the last 3 classes have &lt;50 image each. Model results show that the model does perform well (</a:t>
            </a:r>
            <a:r>
              <a:rPr lang="en-US" b="1" dirty="0"/>
              <a:t>high accuracy, recall, f-1 score &gt; 60%</a:t>
            </a:r>
            <a:r>
              <a:rPr lang="en-US" dirty="0"/>
              <a:t>) for the top 5-6 classes. </a:t>
            </a:r>
          </a:p>
        </p:txBody>
      </p:sp>
    </p:spTree>
    <p:extLst>
      <p:ext uri="{BB962C8B-B14F-4D97-AF65-F5344CB8AC3E}">
        <p14:creationId xmlns:p14="http://schemas.microsoft.com/office/powerpoint/2010/main" val="25364296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5E0CA7-E059-4906-B15C-AD130D6D3DA6}"/>
              </a:ext>
            </a:extLst>
          </p:cNvPr>
          <p:cNvSpPr>
            <a:spLocks noGrp="1"/>
          </p:cNvSpPr>
          <p:nvPr>
            <p:ph type="title"/>
          </p:nvPr>
        </p:nvSpPr>
        <p:spPr/>
        <p:txBody>
          <a:bodyPr>
            <a:normAutofit fontScale="90000"/>
          </a:bodyPr>
          <a:lstStyle/>
          <a:p>
            <a:r>
              <a:rPr lang="en-US" dirty="0"/>
              <a:t>Conclusion</a:t>
            </a:r>
          </a:p>
        </p:txBody>
      </p:sp>
      <p:sp>
        <p:nvSpPr>
          <p:cNvPr id="3" name="Text Placeholder 2">
            <a:extLst>
              <a:ext uri="{FF2B5EF4-FFF2-40B4-BE49-F238E27FC236}">
                <a16:creationId xmlns:a16="http://schemas.microsoft.com/office/drawing/2014/main" id="{25B9A302-CC3D-4B07-BB78-41CE168F8A5C}"/>
              </a:ext>
            </a:extLst>
          </p:cNvPr>
          <p:cNvSpPr>
            <a:spLocks noGrp="1"/>
          </p:cNvSpPr>
          <p:nvPr>
            <p:ph type="body" idx="1"/>
          </p:nvPr>
        </p:nvSpPr>
        <p:spPr/>
        <p:txBody>
          <a:bodyPr>
            <a:normAutofit lnSpcReduction="10000"/>
          </a:bodyPr>
          <a:lstStyle/>
          <a:p>
            <a:pPr marL="114300" indent="0" algn="ctr">
              <a:buNone/>
            </a:pPr>
            <a:r>
              <a:rPr lang="en-US" dirty="0"/>
              <a:t>Having large balanced datasets is a major factor in the performance of a model. Generating instances using SMOTE can be helpful, but improvement is limited and perhaps a more robust method is needed for severe imbalanced datasets (image rotation, resizing, </a:t>
            </a:r>
            <a:r>
              <a:rPr lang="en-US" dirty="0" err="1"/>
              <a:t>etc</a:t>
            </a:r>
            <a:r>
              <a:rPr lang="en-US" dirty="0"/>
              <a:t>)</a:t>
            </a:r>
          </a:p>
          <a:p>
            <a:pPr marL="114300" indent="0" algn="ctr">
              <a:buNone/>
            </a:pPr>
            <a:endParaRPr lang="en-US" dirty="0"/>
          </a:p>
          <a:p>
            <a:pPr marL="114300" indent="0" algn="ctr">
              <a:buNone/>
            </a:pPr>
            <a:r>
              <a:rPr lang="en-US" dirty="0"/>
              <a:t>Common solutions for image processing utilize </a:t>
            </a:r>
            <a:r>
              <a:rPr lang="en-US" dirty="0" err="1"/>
              <a:t>Keras</a:t>
            </a:r>
            <a:r>
              <a:rPr lang="en-US" dirty="0"/>
              <a:t>, </a:t>
            </a:r>
            <a:r>
              <a:rPr lang="en-US" dirty="0" err="1"/>
              <a:t>Pytorch</a:t>
            </a:r>
            <a:r>
              <a:rPr lang="en-US" dirty="0"/>
              <a:t>, and complex deep learning architecture such as CNN (Convolutional Neural Networks), but we have shown that the simpler methods can still achieve high accuracy. </a:t>
            </a:r>
          </a:p>
          <a:p>
            <a:pPr marL="114300" indent="0" algn="ctr">
              <a:buNone/>
            </a:pPr>
            <a:endParaRPr lang="en-US" dirty="0"/>
          </a:p>
          <a:p>
            <a:pPr marL="114300" indent="0" algn="ctr">
              <a:buNone/>
            </a:pPr>
            <a:r>
              <a:rPr lang="en-US" dirty="0"/>
              <a:t>This approach can be useful for other image types, such as X-rays, MRI, and more.</a:t>
            </a:r>
          </a:p>
        </p:txBody>
      </p:sp>
    </p:spTree>
    <p:extLst>
      <p:ext uri="{BB962C8B-B14F-4D97-AF65-F5344CB8AC3E}">
        <p14:creationId xmlns:p14="http://schemas.microsoft.com/office/powerpoint/2010/main" val="11446204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37EE7E-98E6-430E-A58C-01031EF4039A}"/>
              </a:ext>
            </a:extLst>
          </p:cNvPr>
          <p:cNvSpPr>
            <a:spLocks noGrp="1"/>
          </p:cNvSpPr>
          <p:nvPr>
            <p:ph type="title"/>
          </p:nvPr>
        </p:nvSpPr>
        <p:spPr/>
        <p:txBody>
          <a:bodyPr>
            <a:normAutofit fontScale="90000"/>
          </a:bodyPr>
          <a:lstStyle/>
          <a:p>
            <a:r>
              <a:rPr lang="en-US" dirty="0"/>
              <a:t>Further Improvements </a:t>
            </a:r>
          </a:p>
        </p:txBody>
      </p:sp>
      <p:sp>
        <p:nvSpPr>
          <p:cNvPr id="3" name="Text Placeholder 2">
            <a:extLst>
              <a:ext uri="{FF2B5EF4-FFF2-40B4-BE49-F238E27FC236}">
                <a16:creationId xmlns:a16="http://schemas.microsoft.com/office/drawing/2014/main" id="{B1400CDF-1152-4C1F-96C4-5A79ED4AECE2}"/>
              </a:ext>
            </a:extLst>
          </p:cNvPr>
          <p:cNvSpPr>
            <a:spLocks noGrp="1"/>
          </p:cNvSpPr>
          <p:nvPr>
            <p:ph type="body" idx="1"/>
          </p:nvPr>
        </p:nvSpPr>
        <p:spPr/>
        <p:txBody>
          <a:bodyPr/>
          <a:lstStyle/>
          <a:p>
            <a:r>
              <a:rPr lang="en-US" dirty="0"/>
              <a:t>Use of blob detection to detect local structures within annotated cell. </a:t>
            </a:r>
          </a:p>
          <a:p>
            <a:r>
              <a:rPr lang="en-US" dirty="0"/>
              <a:t>Changing the centers, or standard deviation to achieve greater distinction in features. </a:t>
            </a:r>
          </a:p>
          <a:p>
            <a:r>
              <a:rPr lang="en-US" dirty="0"/>
              <a:t>Using deep learning is possible (CNN, GAN, etc.) (current dataset poses issues)</a:t>
            </a:r>
          </a:p>
          <a:p>
            <a:r>
              <a:rPr lang="en-US" dirty="0"/>
              <a:t>Combining similar classes to simplify the model. Resulting model predictions will be less precise, but accuracy may improve.  </a:t>
            </a:r>
          </a:p>
          <a:p>
            <a:endParaRPr lang="en-US" dirty="0"/>
          </a:p>
        </p:txBody>
      </p:sp>
    </p:spTree>
    <p:extLst>
      <p:ext uri="{BB962C8B-B14F-4D97-AF65-F5344CB8AC3E}">
        <p14:creationId xmlns:p14="http://schemas.microsoft.com/office/powerpoint/2010/main" val="3943742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99ED42-7C27-4693-80BC-A148CE5D7E64}"/>
              </a:ext>
            </a:extLst>
          </p:cNvPr>
          <p:cNvSpPr>
            <a:spLocks noGrp="1"/>
          </p:cNvSpPr>
          <p:nvPr>
            <p:ph type="title"/>
          </p:nvPr>
        </p:nvSpPr>
        <p:spPr/>
        <p:txBody>
          <a:bodyPr>
            <a:normAutofit fontScale="90000"/>
          </a:bodyPr>
          <a:lstStyle/>
          <a:p>
            <a:r>
              <a:rPr lang="en-US" dirty="0"/>
              <a:t>Contact </a:t>
            </a:r>
          </a:p>
        </p:txBody>
      </p:sp>
      <p:sp>
        <p:nvSpPr>
          <p:cNvPr id="3" name="Text Placeholder 2">
            <a:extLst>
              <a:ext uri="{FF2B5EF4-FFF2-40B4-BE49-F238E27FC236}">
                <a16:creationId xmlns:a16="http://schemas.microsoft.com/office/drawing/2014/main" id="{4F0E2936-485B-4532-B135-8B45EA7E1F44}"/>
              </a:ext>
            </a:extLst>
          </p:cNvPr>
          <p:cNvSpPr>
            <a:spLocks noGrp="1"/>
          </p:cNvSpPr>
          <p:nvPr>
            <p:ph type="body" idx="1"/>
          </p:nvPr>
        </p:nvSpPr>
        <p:spPr/>
        <p:txBody>
          <a:bodyPr/>
          <a:lstStyle/>
          <a:p>
            <a:pPr marL="114300" indent="0">
              <a:buNone/>
            </a:pPr>
            <a:r>
              <a:rPr lang="en-US" dirty="0"/>
              <a:t>I would love to hear feedback on this project, and potential errors that could be in my analysis. </a:t>
            </a:r>
          </a:p>
          <a:p>
            <a:pPr marL="114300" indent="0">
              <a:buNone/>
            </a:pPr>
            <a:endParaRPr lang="en-US" dirty="0"/>
          </a:p>
          <a:p>
            <a:pPr marL="114300" indent="0">
              <a:buNone/>
            </a:pPr>
            <a:r>
              <a:rPr lang="en-US" dirty="0"/>
              <a:t>Email: </a:t>
            </a:r>
            <a:r>
              <a:rPr lang="en-US" dirty="0">
                <a:hlinkClick r:id="rId2"/>
              </a:rPr>
              <a:t>abolajishiwoku@yahoo.com</a:t>
            </a:r>
            <a:endParaRPr lang="en-US" dirty="0"/>
          </a:p>
          <a:p>
            <a:pPr marL="114300" indent="0">
              <a:buNone/>
            </a:pPr>
            <a:r>
              <a:rPr lang="en-US" dirty="0"/>
              <a:t>LinkedIn: </a:t>
            </a:r>
            <a:r>
              <a:rPr lang="en-US" dirty="0">
                <a:hlinkClick r:id="rId3"/>
              </a:rPr>
              <a:t>https://www.linkedin.com/in/abolaji-shiwoku-6b08361a3/</a:t>
            </a:r>
            <a:endParaRPr lang="en-US" dirty="0"/>
          </a:p>
          <a:p>
            <a:pPr marL="114300" indent="0">
              <a:buNone/>
            </a:pPr>
            <a:endParaRPr lang="en-US" dirty="0"/>
          </a:p>
          <a:p>
            <a:pPr marL="114300" indent="0">
              <a:buNone/>
            </a:pPr>
            <a:r>
              <a:rPr lang="en-US" dirty="0"/>
              <a:t>Python packages used: Pandas, </a:t>
            </a:r>
            <a:r>
              <a:rPr lang="en-US" dirty="0" err="1"/>
              <a:t>OpenCv</a:t>
            </a:r>
            <a:r>
              <a:rPr lang="en-US" dirty="0"/>
              <a:t>, </a:t>
            </a:r>
            <a:r>
              <a:rPr lang="en-US" dirty="0" err="1"/>
              <a:t>Scipy</a:t>
            </a:r>
            <a:r>
              <a:rPr lang="en-US" dirty="0"/>
              <a:t>, </a:t>
            </a:r>
            <a:r>
              <a:rPr lang="en-US" dirty="0" err="1"/>
              <a:t>Sckit</a:t>
            </a:r>
            <a:r>
              <a:rPr lang="en-US" dirty="0"/>
              <a:t>-Learn, </a:t>
            </a:r>
            <a:r>
              <a:rPr lang="en-US" dirty="0" err="1"/>
              <a:t>Numpy</a:t>
            </a:r>
            <a:endParaRPr lang="en-US" dirty="0"/>
          </a:p>
          <a:p>
            <a:pPr marL="114300" indent="0">
              <a:buNone/>
            </a:pPr>
            <a:endParaRPr lang="en-US" dirty="0"/>
          </a:p>
        </p:txBody>
      </p:sp>
    </p:spTree>
    <p:extLst>
      <p:ext uri="{BB962C8B-B14F-4D97-AF65-F5344CB8AC3E}">
        <p14:creationId xmlns:p14="http://schemas.microsoft.com/office/powerpoint/2010/main" val="2875767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61A018-E1BD-48D8-89C9-3568ADCF3067}"/>
              </a:ext>
            </a:extLst>
          </p:cNvPr>
          <p:cNvSpPr>
            <a:spLocks noGrp="1"/>
          </p:cNvSpPr>
          <p:nvPr>
            <p:ph type="title"/>
          </p:nvPr>
        </p:nvSpPr>
        <p:spPr/>
        <p:txBody>
          <a:bodyPr>
            <a:normAutofit fontScale="90000"/>
          </a:bodyPr>
          <a:lstStyle/>
          <a:p>
            <a:r>
              <a:rPr lang="en-US" dirty="0"/>
              <a:t>So why is ML so valuable to healthcare and treatments?</a:t>
            </a:r>
          </a:p>
        </p:txBody>
      </p:sp>
      <p:sp>
        <p:nvSpPr>
          <p:cNvPr id="3" name="Text Placeholder 2">
            <a:extLst>
              <a:ext uri="{FF2B5EF4-FFF2-40B4-BE49-F238E27FC236}">
                <a16:creationId xmlns:a16="http://schemas.microsoft.com/office/drawing/2014/main" id="{9C3F00D2-6AB4-4F25-8698-C10A67F2C978}"/>
              </a:ext>
            </a:extLst>
          </p:cNvPr>
          <p:cNvSpPr>
            <a:spLocks noGrp="1"/>
          </p:cNvSpPr>
          <p:nvPr>
            <p:ph type="body" idx="1"/>
          </p:nvPr>
        </p:nvSpPr>
        <p:spPr>
          <a:xfrm>
            <a:off x="311700" y="1152475"/>
            <a:ext cx="8520600" cy="2897011"/>
          </a:xfrm>
        </p:spPr>
        <p:txBody>
          <a:bodyPr/>
          <a:lstStyle/>
          <a:p>
            <a:r>
              <a:rPr lang="en-US" dirty="0"/>
              <a:t>Use of automated ML systems can reduce the number of hours spent diagnosing diseases, and more time spent treating patients.</a:t>
            </a:r>
          </a:p>
          <a:p>
            <a:r>
              <a:rPr lang="en-US" dirty="0"/>
              <a:t>Machine learning models can be trained to identify diseases at early on stage, sometimes better than most experts. </a:t>
            </a:r>
          </a:p>
          <a:p>
            <a:r>
              <a:rPr lang="en-US" dirty="0"/>
              <a:t>Allowing software to drive the diagnosis of many common diseases can greatly lower the barrier or the discomfort of having to go to the doctor </a:t>
            </a:r>
          </a:p>
          <a:p>
            <a:r>
              <a:rPr lang="en-US" dirty="0"/>
              <a:t>ML can help doctors in clinical research in studying novel diseases by having access to similar disease data. </a:t>
            </a:r>
          </a:p>
        </p:txBody>
      </p:sp>
    </p:spTree>
    <p:extLst>
      <p:ext uri="{BB962C8B-B14F-4D97-AF65-F5344CB8AC3E}">
        <p14:creationId xmlns:p14="http://schemas.microsoft.com/office/powerpoint/2010/main" val="30169408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Problem Context</a:t>
            </a:r>
            <a:endParaRPr/>
          </a:p>
        </p:txBody>
      </p:sp>
      <p:sp>
        <p:nvSpPr>
          <p:cNvPr id="67" name="Google Shape;67;p1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ctr" rtl="0">
              <a:spcBef>
                <a:spcPts val="0"/>
              </a:spcBef>
              <a:spcAft>
                <a:spcPts val="1200"/>
              </a:spcAft>
              <a:buNone/>
            </a:pPr>
            <a:r>
              <a:rPr lang="en" sz="2900" dirty="0"/>
              <a:t>Using 18,000 labeled single cell blood images and machine learning, construct a model that can correctly identify the leukemia label of a supplied image.  </a:t>
            </a:r>
            <a:endParaRPr sz="29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36AD96-AC43-470C-AD59-8F62E8D742CF}"/>
              </a:ext>
            </a:extLst>
          </p:cNvPr>
          <p:cNvSpPr>
            <a:spLocks noGrp="1"/>
          </p:cNvSpPr>
          <p:nvPr>
            <p:ph type="title"/>
          </p:nvPr>
        </p:nvSpPr>
        <p:spPr/>
        <p:txBody>
          <a:bodyPr>
            <a:normAutofit fontScale="90000"/>
          </a:bodyPr>
          <a:lstStyle/>
          <a:p>
            <a:r>
              <a:rPr lang="en-US" dirty="0"/>
              <a:t>Project Process</a:t>
            </a:r>
          </a:p>
        </p:txBody>
      </p:sp>
      <p:sp>
        <p:nvSpPr>
          <p:cNvPr id="3" name="Text Placeholder 2">
            <a:extLst>
              <a:ext uri="{FF2B5EF4-FFF2-40B4-BE49-F238E27FC236}">
                <a16:creationId xmlns:a16="http://schemas.microsoft.com/office/drawing/2014/main" id="{689016FF-5BBD-4DC3-A585-11CB9E8D753C}"/>
              </a:ext>
            </a:extLst>
          </p:cNvPr>
          <p:cNvSpPr>
            <a:spLocks noGrp="1"/>
          </p:cNvSpPr>
          <p:nvPr>
            <p:ph type="body" idx="1"/>
          </p:nvPr>
        </p:nvSpPr>
        <p:spPr/>
        <p:txBody>
          <a:bodyPr/>
          <a:lstStyle/>
          <a:p>
            <a:r>
              <a:rPr lang="en-US" dirty="0"/>
              <a:t>Analyze dataset (Determine class quantity, severity of class imbalance)</a:t>
            </a:r>
          </a:p>
          <a:p>
            <a:r>
              <a:rPr lang="en-US" dirty="0"/>
              <a:t>Identify important, descriptive features of each class to feed into ML model</a:t>
            </a:r>
          </a:p>
          <a:p>
            <a:r>
              <a:rPr lang="en-US" dirty="0"/>
              <a:t>Construct descriptive features for the images and, if necessary, standardize results.</a:t>
            </a:r>
          </a:p>
          <a:p>
            <a:r>
              <a:rPr lang="en-US" dirty="0"/>
              <a:t>Fit models to features and derive model predictions.</a:t>
            </a:r>
          </a:p>
          <a:p>
            <a:r>
              <a:rPr lang="en-US" dirty="0"/>
              <a:t>Determine model effectiveness and make improvements, then rerun model.</a:t>
            </a:r>
          </a:p>
          <a:p>
            <a:endParaRPr lang="en-US" dirty="0"/>
          </a:p>
          <a:p>
            <a:endParaRPr lang="en-US" dirty="0"/>
          </a:p>
        </p:txBody>
      </p:sp>
    </p:spTree>
    <p:extLst>
      <p:ext uri="{BB962C8B-B14F-4D97-AF65-F5344CB8AC3E}">
        <p14:creationId xmlns:p14="http://schemas.microsoft.com/office/powerpoint/2010/main" val="39765282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E82F4E-65B8-41B6-9522-BF184CFF8F58}"/>
              </a:ext>
            </a:extLst>
          </p:cNvPr>
          <p:cNvSpPr>
            <a:spLocks noGrp="1"/>
          </p:cNvSpPr>
          <p:nvPr>
            <p:ph type="title"/>
          </p:nvPr>
        </p:nvSpPr>
        <p:spPr/>
        <p:txBody>
          <a:bodyPr>
            <a:normAutofit fontScale="90000"/>
          </a:bodyPr>
          <a:lstStyle/>
          <a:p>
            <a:r>
              <a:rPr lang="en-US" dirty="0"/>
              <a:t>Data Analysis</a:t>
            </a:r>
            <a:br>
              <a:rPr lang="en-US" dirty="0"/>
            </a:br>
            <a:endParaRPr lang="en-US" dirty="0"/>
          </a:p>
        </p:txBody>
      </p:sp>
      <p:sp>
        <p:nvSpPr>
          <p:cNvPr id="3" name="Text Placeholder 2">
            <a:extLst>
              <a:ext uri="{FF2B5EF4-FFF2-40B4-BE49-F238E27FC236}">
                <a16:creationId xmlns:a16="http://schemas.microsoft.com/office/drawing/2014/main" id="{D99537AF-5C5F-4BBA-85B8-6886C40A803A}"/>
              </a:ext>
            </a:extLst>
          </p:cNvPr>
          <p:cNvSpPr>
            <a:spLocks noGrp="1"/>
          </p:cNvSpPr>
          <p:nvPr>
            <p:ph type="body" idx="1"/>
          </p:nvPr>
        </p:nvSpPr>
        <p:spPr>
          <a:xfrm>
            <a:off x="311700" y="1572607"/>
            <a:ext cx="8520600" cy="1998286"/>
          </a:xfrm>
        </p:spPr>
        <p:txBody>
          <a:bodyPr>
            <a:normAutofit/>
          </a:bodyPr>
          <a:lstStyle/>
          <a:p>
            <a:r>
              <a:rPr lang="en-US" sz="2000" dirty="0"/>
              <a:t>Data is sourced from the Cancer Imaging Archive, and collected via M8 digital microscope using 100-fold optical magnification and oil immersion </a:t>
            </a:r>
          </a:p>
          <a:p>
            <a:r>
              <a:rPr lang="en-US" sz="2000" dirty="0"/>
              <a:t>Consists of over 18,000 labeled single-cell images with many forms of leukemia, divided into 15 classes highly imbalanced classes</a:t>
            </a:r>
          </a:p>
        </p:txBody>
      </p:sp>
    </p:spTree>
    <p:extLst>
      <p:ext uri="{BB962C8B-B14F-4D97-AF65-F5344CB8AC3E}">
        <p14:creationId xmlns:p14="http://schemas.microsoft.com/office/powerpoint/2010/main" val="33364223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D84E23-717F-401F-ADBD-C3091BB8F4C1}"/>
              </a:ext>
            </a:extLst>
          </p:cNvPr>
          <p:cNvSpPr>
            <a:spLocks noGrp="1"/>
          </p:cNvSpPr>
          <p:nvPr>
            <p:ph type="title"/>
          </p:nvPr>
        </p:nvSpPr>
        <p:spPr/>
        <p:txBody>
          <a:bodyPr>
            <a:normAutofit fontScale="90000"/>
          </a:bodyPr>
          <a:lstStyle/>
          <a:p>
            <a:r>
              <a:rPr lang="en-US" dirty="0"/>
              <a:t>Histogram showing major class imbalance in dataset</a:t>
            </a:r>
          </a:p>
        </p:txBody>
      </p:sp>
      <p:pic>
        <p:nvPicPr>
          <p:cNvPr id="7" name="Picture 6">
            <a:extLst>
              <a:ext uri="{FF2B5EF4-FFF2-40B4-BE49-F238E27FC236}">
                <a16:creationId xmlns:a16="http://schemas.microsoft.com/office/drawing/2014/main" id="{3EE298CC-29B8-4CA3-A291-017E4B9E7EC8}"/>
              </a:ext>
            </a:extLst>
          </p:cNvPr>
          <p:cNvPicPr>
            <a:picLocks noChangeAspect="1"/>
          </p:cNvPicPr>
          <p:nvPr/>
        </p:nvPicPr>
        <p:blipFill>
          <a:blip r:embed="rId2"/>
          <a:stretch>
            <a:fillRect/>
          </a:stretch>
        </p:blipFill>
        <p:spPr>
          <a:xfrm>
            <a:off x="0" y="731375"/>
            <a:ext cx="9144000" cy="4114800"/>
          </a:xfrm>
          <a:prstGeom prst="rect">
            <a:avLst/>
          </a:prstGeom>
        </p:spPr>
      </p:pic>
    </p:spTree>
    <p:extLst>
      <p:ext uri="{BB962C8B-B14F-4D97-AF65-F5344CB8AC3E}">
        <p14:creationId xmlns:p14="http://schemas.microsoft.com/office/powerpoint/2010/main" val="40562945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422D65-F4F7-4717-A198-D216382CFECD}"/>
              </a:ext>
            </a:extLst>
          </p:cNvPr>
          <p:cNvSpPr>
            <a:spLocks noGrp="1"/>
          </p:cNvSpPr>
          <p:nvPr>
            <p:ph type="title"/>
          </p:nvPr>
        </p:nvSpPr>
        <p:spPr/>
        <p:txBody>
          <a:bodyPr>
            <a:normAutofit fontScale="90000"/>
          </a:bodyPr>
          <a:lstStyle/>
          <a:p>
            <a:r>
              <a:rPr lang="en-US" dirty="0"/>
              <a:t>Importance of features </a:t>
            </a:r>
          </a:p>
        </p:txBody>
      </p:sp>
      <p:sp>
        <p:nvSpPr>
          <p:cNvPr id="3" name="Text Placeholder 2">
            <a:extLst>
              <a:ext uri="{FF2B5EF4-FFF2-40B4-BE49-F238E27FC236}">
                <a16:creationId xmlns:a16="http://schemas.microsoft.com/office/drawing/2014/main" id="{22396E39-1833-4C4A-97A5-DF6071EA4D45}"/>
              </a:ext>
            </a:extLst>
          </p:cNvPr>
          <p:cNvSpPr>
            <a:spLocks noGrp="1"/>
          </p:cNvSpPr>
          <p:nvPr>
            <p:ph type="body" idx="1"/>
          </p:nvPr>
        </p:nvSpPr>
        <p:spPr/>
        <p:txBody>
          <a:bodyPr>
            <a:normAutofit/>
          </a:bodyPr>
          <a:lstStyle/>
          <a:p>
            <a:r>
              <a:rPr lang="en-US" dirty="0"/>
              <a:t>Identifying important features of the image classes will be the determinant factor on the success of a classifier. A good classifier will learn the most distinguishing features, and use them to determine proper labels.</a:t>
            </a:r>
          </a:p>
          <a:p>
            <a:endParaRPr lang="en-US" dirty="0"/>
          </a:p>
          <a:p>
            <a:pPr marL="114300" indent="0">
              <a:buNone/>
            </a:pPr>
            <a:r>
              <a:rPr lang="en-US" sz="1400" dirty="0"/>
              <a:t>          Eosinophil                      Promyelocyte                Neutrophil (band)                  Basophil</a:t>
            </a:r>
          </a:p>
          <a:p>
            <a:pPr marL="114300" indent="0">
              <a:buNone/>
            </a:pPr>
            <a:r>
              <a:rPr lang="en-US" sz="1400" dirty="0"/>
              <a:t>                                                                  </a:t>
            </a:r>
          </a:p>
        </p:txBody>
      </p:sp>
      <p:pic>
        <p:nvPicPr>
          <p:cNvPr id="5" name="Picture 4">
            <a:extLst>
              <a:ext uri="{FF2B5EF4-FFF2-40B4-BE49-F238E27FC236}">
                <a16:creationId xmlns:a16="http://schemas.microsoft.com/office/drawing/2014/main" id="{879FB1F3-D94D-4D92-90AB-2349B0FCC2D5}"/>
              </a:ext>
            </a:extLst>
          </p:cNvPr>
          <p:cNvPicPr>
            <a:picLocks noChangeAspect="1"/>
          </p:cNvPicPr>
          <p:nvPr/>
        </p:nvPicPr>
        <p:blipFill>
          <a:blip r:embed="rId2"/>
          <a:stretch>
            <a:fillRect/>
          </a:stretch>
        </p:blipFill>
        <p:spPr>
          <a:xfrm>
            <a:off x="493557" y="2788297"/>
            <a:ext cx="1851628" cy="1851628"/>
          </a:xfrm>
          <a:prstGeom prst="rect">
            <a:avLst/>
          </a:prstGeom>
        </p:spPr>
      </p:pic>
      <p:pic>
        <p:nvPicPr>
          <p:cNvPr id="7" name="Picture 6">
            <a:extLst>
              <a:ext uri="{FF2B5EF4-FFF2-40B4-BE49-F238E27FC236}">
                <a16:creationId xmlns:a16="http://schemas.microsoft.com/office/drawing/2014/main" id="{C3A33801-728C-4434-8967-BFCE1C45781C}"/>
              </a:ext>
            </a:extLst>
          </p:cNvPr>
          <p:cNvPicPr>
            <a:picLocks noChangeAspect="1"/>
          </p:cNvPicPr>
          <p:nvPr/>
        </p:nvPicPr>
        <p:blipFill>
          <a:blip r:embed="rId3"/>
          <a:stretch>
            <a:fillRect/>
          </a:stretch>
        </p:blipFill>
        <p:spPr>
          <a:xfrm>
            <a:off x="2545033" y="2788297"/>
            <a:ext cx="1851628" cy="1851628"/>
          </a:xfrm>
          <a:prstGeom prst="rect">
            <a:avLst/>
          </a:prstGeom>
        </p:spPr>
      </p:pic>
      <p:pic>
        <p:nvPicPr>
          <p:cNvPr id="9" name="Picture 8">
            <a:extLst>
              <a:ext uri="{FF2B5EF4-FFF2-40B4-BE49-F238E27FC236}">
                <a16:creationId xmlns:a16="http://schemas.microsoft.com/office/drawing/2014/main" id="{A1436C84-F15C-42CA-87F1-37CB46463C2B}"/>
              </a:ext>
            </a:extLst>
          </p:cNvPr>
          <p:cNvPicPr>
            <a:picLocks noChangeAspect="1"/>
          </p:cNvPicPr>
          <p:nvPr/>
        </p:nvPicPr>
        <p:blipFill>
          <a:blip r:embed="rId4"/>
          <a:stretch>
            <a:fillRect/>
          </a:stretch>
        </p:blipFill>
        <p:spPr>
          <a:xfrm>
            <a:off x="4496585" y="2788297"/>
            <a:ext cx="1851627" cy="1851627"/>
          </a:xfrm>
          <a:prstGeom prst="rect">
            <a:avLst/>
          </a:prstGeom>
        </p:spPr>
      </p:pic>
      <p:pic>
        <p:nvPicPr>
          <p:cNvPr id="14" name="Picture 13">
            <a:extLst>
              <a:ext uri="{FF2B5EF4-FFF2-40B4-BE49-F238E27FC236}">
                <a16:creationId xmlns:a16="http://schemas.microsoft.com/office/drawing/2014/main" id="{CFB27918-2AE7-4573-9DBB-F8038B538929}"/>
              </a:ext>
            </a:extLst>
          </p:cNvPr>
          <p:cNvPicPr>
            <a:picLocks noChangeAspect="1"/>
          </p:cNvPicPr>
          <p:nvPr/>
        </p:nvPicPr>
        <p:blipFill>
          <a:blip r:embed="rId5"/>
          <a:stretch>
            <a:fillRect/>
          </a:stretch>
        </p:blipFill>
        <p:spPr>
          <a:xfrm>
            <a:off x="6448136" y="2788297"/>
            <a:ext cx="1851627" cy="1851627"/>
          </a:xfrm>
          <a:prstGeom prst="rect">
            <a:avLst/>
          </a:prstGeom>
        </p:spPr>
      </p:pic>
    </p:spTree>
    <p:extLst>
      <p:ext uri="{BB962C8B-B14F-4D97-AF65-F5344CB8AC3E}">
        <p14:creationId xmlns:p14="http://schemas.microsoft.com/office/powerpoint/2010/main" val="17468559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4E890A-F943-43EB-8D24-4B6BDE7CD79D}"/>
              </a:ext>
            </a:extLst>
          </p:cNvPr>
          <p:cNvSpPr>
            <a:spLocks noGrp="1"/>
          </p:cNvSpPr>
          <p:nvPr>
            <p:ph type="title"/>
          </p:nvPr>
        </p:nvSpPr>
        <p:spPr/>
        <p:txBody>
          <a:bodyPr>
            <a:normAutofit fontScale="90000"/>
          </a:bodyPr>
          <a:lstStyle/>
          <a:p>
            <a:r>
              <a:rPr lang="en-US" dirty="0"/>
              <a:t>Feature Engineering Process</a:t>
            </a:r>
            <a:br>
              <a:rPr lang="en-US" dirty="0"/>
            </a:br>
            <a:endParaRPr lang="en-US" dirty="0"/>
          </a:p>
        </p:txBody>
      </p:sp>
      <p:sp>
        <p:nvSpPr>
          <p:cNvPr id="3" name="Text Placeholder 2">
            <a:extLst>
              <a:ext uri="{FF2B5EF4-FFF2-40B4-BE49-F238E27FC236}">
                <a16:creationId xmlns:a16="http://schemas.microsoft.com/office/drawing/2014/main" id="{443C2718-A17E-4564-8D14-D0D7CB15BD14}"/>
              </a:ext>
            </a:extLst>
          </p:cNvPr>
          <p:cNvSpPr>
            <a:spLocks noGrp="1"/>
          </p:cNvSpPr>
          <p:nvPr>
            <p:ph type="body" idx="1"/>
          </p:nvPr>
        </p:nvSpPr>
        <p:spPr/>
        <p:txBody>
          <a:bodyPr/>
          <a:lstStyle/>
          <a:p>
            <a:pPr marL="114300" indent="0">
              <a:buNone/>
            </a:pPr>
            <a:r>
              <a:rPr lang="en-US" dirty="0"/>
              <a:t>Images in different classes seem to have</a:t>
            </a:r>
          </a:p>
          <a:p>
            <a:pPr lvl="1">
              <a:buFont typeface="Wingdings" panose="05000000000000000000" pitchFamily="2" charset="2"/>
              <a:buChar char="§"/>
            </a:pPr>
            <a:r>
              <a:rPr lang="en-US" dirty="0"/>
              <a:t>Varying number of local bodies within annotated cell. </a:t>
            </a:r>
          </a:p>
          <a:p>
            <a:pPr lvl="1">
              <a:buFont typeface="Wingdings" panose="05000000000000000000" pitchFamily="2" charset="2"/>
              <a:buChar char="§"/>
            </a:pPr>
            <a:r>
              <a:rPr lang="en-US" dirty="0"/>
              <a:t>Varying local blob sizes</a:t>
            </a:r>
          </a:p>
          <a:p>
            <a:pPr lvl="1">
              <a:buFont typeface="Wingdings" panose="05000000000000000000" pitchFamily="2" charset="2"/>
              <a:buChar char="§"/>
            </a:pPr>
            <a:r>
              <a:rPr lang="en-US" dirty="0"/>
              <a:t>Different shades of oil colorization </a:t>
            </a:r>
          </a:p>
          <a:p>
            <a:pPr marL="596900" lvl="1" indent="0">
              <a:buNone/>
            </a:pPr>
            <a:endParaRPr lang="en-US" dirty="0"/>
          </a:p>
          <a:p>
            <a:pPr marL="596900" lvl="1" indent="0">
              <a:buNone/>
            </a:pPr>
            <a:r>
              <a:rPr lang="en-US" b="1" dirty="0"/>
              <a:t>Note</a:t>
            </a:r>
            <a:r>
              <a:rPr lang="en-US" dirty="0"/>
              <a:t> – These features are features than can be spotted with an untrained medical eye. In the real world, medical professionals will be informing the data scientists of other features, such as signs of cell deterioration, abnormal cell growth, and others. </a:t>
            </a:r>
          </a:p>
          <a:p>
            <a:pPr lvl="1">
              <a:buFont typeface="Wingdings" panose="05000000000000000000" pitchFamily="2" charset="2"/>
              <a:buChar char="§"/>
            </a:pPr>
            <a:endParaRPr lang="en-US" dirty="0"/>
          </a:p>
          <a:p>
            <a:endParaRPr lang="en-US" dirty="0"/>
          </a:p>
          <a:p>
            <a:pPr marL="114300" indent="0">
              <a:buNone/>
            </a:pPr>
            <a:endParaRPr lang="en-US" dirty="0"/>
          </a:p>
          <a:p>
            <a:pPr marL="114300" indent="0">
              <a:buNone/>
            </a:pPr>
            <a:endParaRPr lang="en-US" dirty="0"/>
          </a:p>
        </p:txBody>
      </p:sp>
    </p:spTree>
    <p:extLst>
      <p:ext uri="{BB962C8B-B14F-4D97-AF65-F5344CB8AC3E}">
        <p14:creationId xmlns:p14="http://schemas.microsoft.com/office/powerpoint/2010/main" val="1700210794"/>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1467</TotalTime>
  <Words>1551</Words>
  <Application>Microsoft Office PowerPoint</Application>
  <PresentationFormat>On-screen Show (16:9)</PresentationFormat>
  <Paragraphs>138</Paragraphs>
  <Slides>28</Slides>
  <Notes>4</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28</vt:i4>
      </vt:variant>
    </vt:vector>
  </HeadingPairs>
  <TitlesOfParts>
    <vt:vector size="31" baseType="lpstr">
      <vt:lpstr>Arial</vt:lpstr>
      <vt:lpstr>Wingdings</vt:lpstr>
      <vt:lpstr>Simple Light</vt:lpstr>
      <vt:lpstr>Image Classification using Pixel Generated Features</vt:lpstr>
      <vt:lpstr>Background of Image Classification in Medical Images</vt:lpstr>
      <vt:lpstr>So why is ML so valuable to healthcare and treatments?</vt:lpstr>
      <vt:lpstr>Problem Context</vt:lpstr>
      <vt:lpstr>Project Process</vt:lpstr>
      <vt:lpstr>Data Analysis </vt:lpstr>
      <vt:lpstr>Histogram showing major class imbalance in dataset</vt:lpstr>
      <vt:lpstr>Importance of features </vt:lpstr>
      <vt:lpstr>Feature Engineering Process </vt:lpstr>
      <vt:lpstr>PowerPoint Presentation</vt:lpstr>
      <vt:lpstr>Model Fitting</vt:lpstr>
      <vt:lpstr>Model #1 – Logistic Model w/ class weights (2 largest classes) </vt:lpstr>
      <vt:lpstr>Model #1 – Results </vt:lpstr>
      <vt:lpstr>Model #2 – SVM(Support Vector Machines) w/ weights</vt:lpstr>
      <vt:lpstr>Model #2 Results</vt:lpstr>
      <vt:lpstr>Model #3 – Logistic Regression w/SMOTE analysis</vt:lpstr>
      <vt:lpstr>Model #3 Results </vt:lpstr>
      <vt:lpstr>Model #4 – Model (Logistic Regression/SVM) with top 3 classes</vt:lpstr>
      <vt:lpstr>PowerPoint Presentation</vt:lpstr>
      <vt:lpstr>Model #4 Results </vt:lpstr>
      <vt:lpstr>Fitting model with soft binning applied to all 3 color channels</vt:lpstr>
      <vt:lpstr>Model #6 – Using all 3 color channels to classify images</vt:lpstr>
      <vt:lpstr>Model #6 results </vt:lpstr>
      <vt:lpstr>Model #6 (3 classes)</vt:lpstr>
      <vt:lpstr>Model of Full Dataset (18k images)</vt:lpstr>
      <vt:lpstr>Conclusion</vt:lpstr>
      <vt:lpstr>Further Improvements </vt:lpstr>
      <vt:lpstr>Contact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Image Classification using Pixel Generated Features</dc:title>
  <cp:lastModifiedBy>abolaji shiwoku</cp:lastModifiedBy>
  <cp:revision>94</cp:revision>
  <dcterms:modified xsi:type="dcterms:W3CDTF">2021-01-25T07:52:57Z</dcterms:modified>
</cp:coreProperties>
</file>